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684" r:id="rId1"/>
  </p:sldMasterIdLst>
  <p:notesMasterIdLst>
    <p:notesMasterId r:id="rId25"/>
  </p:notesMasterIdLst>
  <p:handoutMasterIdLst>
    <p:handoutMasterId r:id="rId26"/>
  </p:handoutMasterIdLst>
  <p:sldIdLst>
    <p:sldId id="622" r:id="rId2"/>
    <p:sldId id="934" r:id="rId3"/>
    <p:sldId id="935" r:id="rId4"/>
    <p:sldId id="936" r:id="rId5"/>
    <p:sldId id="937" r:id="rId6"/>
    <p:sldId id="938" r:id="rId7"/>
    <p:sldId id="939" r:id="rId8"/>
    <p:sldId id="940" r:id="rId9"/>
    <p:sldId id="941" r:id="rId10"/>
    <p:sldId id="942" r:id="rId11"/>
    <p:sldId id="911" r:id="rId12"/>
    <p:sldId id="912" r:id="rId13"/>
    <p:sldId id="913" r:id="rId14"/>
    <p:sldId id="943" r:id="rId15"/>
    <p:sldId id="944" r:id="rId16"/>
    <p:sldId id="945" r:id="rId17"/>
    <p:sldId id="946" r:id="rId18"/>
    <p:sldId id="947" r:id="rId19"/>
    <p:sldId id="948" r:id="rId20"/>
    <p:sldId id="949" r:id="rId21"/>
    <p:sldId id="950" r:id="rId22"/>
    <p:sldId id="951" r:id="rId23"/>
    <p:sldId id="853" r:id="rId24"/>
  </p:sldIdLst>
  <p:sldSz cx="9144000" cy="6858000" type="screen4x3"/>
  <p:notesSz cx="6858000" cy="9144000"/>
  <p:defaultTextStyle>
    <a:defPPr>
      <a:defRPr lang="zh-CN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58" autoAdjust="0"/>
    <p:restoredTop sz="94660"/>
  </p:normalViewPr>
  <p:slideViewPr>
    <p:cSldViewPr>
      <p:cViewPr varScale="1">
        <p:scale>
          <a:sx n="73" d="100"/>
          <a:sy n="73" d="100"/>
        </p:scale>
        <p:origin x="82" y="71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45FF88A4-DA15-44AE-9ACB-2C0F00349ACB}" type="datetimeFigureOut">
              <a:rPr lang="zh-CN" altLang="en-US"/>
              <a:pPr>
                <a:defRPr/>
              </a:pPr>
              <a:t>2017/11/3</a:t>
            </a:fld>
            <a:endParaRPr lang="zh-CN" altLang="en-US" dirty="0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7DFEFF22-6FBB-4B82-B223-80991887E2F0}" type="slidenum">
              <a:rPr lang="zh-CN" altLang="en-US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62834960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D825422E-ADD0-4F91-A41D-C1A34FECA782}" type="datetimeFigureOut">
              <a:rPr lang="zh-CN" altLang="en-US"/>
              <a:pPr>
                <a:defRPr/>
              </a:pPr>
              <a:t>2017/11/3</a:t>
            </a:fld>
            <a:endParaRPr lang="zh-CN" altLang="en-US" dirty="0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zh-TW" altLang="en-US" smtClean="0"/>
              <a:t>按一下此處編輯母版文本樣式</a:t>
            </a:r>
            <a:endParaRPr lang="zh-CN" altLang="en-US" smtClean="0"/>
          </a:p>
          <a:p>
            <a:pPr lvl="1"/>
            <a:r>
              <a:rPr lang="zh-CN" altLang="en-US" smtClean="0"/>
              <a:t>第二級</a:t>
            </a:r>
          </a:p>
          <a:p>
            <a:pPr lvl="2"/>
            <a:r>
              <a:rPr lang="zh-CN" altLang="en-US" smtClean="0"/>
              <a:t>第三級</a:t>
            </a:r>
          </a:p>
          <a:p>
            <a:pPr lvl="3"/>
            <a:r>
              <a:rPr lang="zh-CN" altLang="en-US" smtClean="0"/>
              <a:t>第四級</a:t>
            </a:r>
          </a:p>
          <a:p>
            <a:pPr lvl="4"/>
            <a:r>
              <a:rPr lang="zh-CN" altLang="en-US" smtClean="0"/>
              <a:t>第五級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7FB4920C-7358-4336-83CC-4FE3C101A02B}" type="slidenum">
              <a:rPr lang="zh-CN" altLang="en-US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13808568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139B5F6-6126-490E-A5EC-A0B9504010A5}" type="datetimeFigureOut">
              <a:rPr lang="zh-CN" altLang="en-US" smtClean="0"/>
              <a:pPr>
                <a:defRPr/>
              </a:pPr>
              <a:t>2017/11/3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B65023B-6A3C-4EA3-AE66-5A6D6590E647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154132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4090D6E-9A13-4644-A4C1-22BE64C39E05}" type="datetimeFigureOut">
              <a:rPr lang="zh-CN" altLang="en-US" smtClean="0"/>
              <a:pPr>
                <a:defRPr/>
              </a:pPr>
              <a:t>2017/11/3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8684164-7E1A-40D4-8814-0A5BCF4E4CD3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1484227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C8889E9-B0E2-4B6A-A1AD-98D2F671A2DE}" type="datetimeFigureOut">
              <a:rPr lang="zh-CN" altLang="en-US" smtClean="0"/>
              <a:pPr>
                <a:defRPr/>
              </a:pPr>
              <a:t>2017/11/3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7A43B09-A43D-4AD2-9451-1A5F8B21256B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7211284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0E26566-709C-466C-A58E-888040DB09C0}" type="datetimeFigureOut">
              <a:rPr lang="zh-CN" altLang="en-US" smtClean="0"/>
              <a:pPr>
                <a:defRPr/>
              </a:pPr>
              <a:t>2017/11/3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56D1800-9FCF-4317-920B-EE4D25C28943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0503427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6BCFBF-7E71-447B-87B1-D232EB2FAD6B}" type="datetimeFigureOut">
              <a:rPr lang="zh-CN" altLang="en-US" smtClean="0"/>
              <a:pPr>
                <a:defRPr/>
              </a:pPr>
              <a:t>2017/11/3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EC1C10-A0E9-48D0-8E46-CD6986F599C9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0542545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4DFE745-25E9-41AF-92A2-C5E6FFDD60E1}" type="datetimeFigureOut">
              <a:rPr lang="zh-CN" altLang="en-US" smtClean="0"/>
              <a:pPr>
                <a:defRPr/>
              </a:pPr>
              <a:t>2017/11/3</a:t>
            </a:fld>
            <a:endParaRPr lang="zh-CN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3E18E86-74EB-473B-91FB-AE4B23832EE1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1843648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AA40F68-E40F-4345-9A9A-3DD81DE60C73}" type="datetimeFigureOut">
              <a:rPr lang="zh-CN" altLang="en-US" smtClean="0"/>
              <a:pPr>
                <a:defRPr/>
              </a:pPr>
              <a:t>2017/11/3</a:t>
            </a:fld>
            <a:endParaRPr lang="zh-CN" alt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6416818-4404-48B1-B5E7-E8B275A34C49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3163434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A8EBF2B-C289-4CAE-9C5A-9C852E19519D}" type="datetimeFigureOut">
              <a:rPr lang="zh-CN" altLang="en-US" smtClean="0"/>
              <a:pPr>
                <a:defRPr/>
              </a:pPr>
              <a:t>2017/11/3</a:t>
            </a:fld>
            <a:endParaRPr lang="zh-CN" alt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6CA6B60-DC72-4131-94D4-FD3CAE94C680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719246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0755167-7E1B-4E1E-BC04-503C5BF8BA2C}" type="datetimeFigureOut">
              <a:rPr lang="zh-CN" altLang="en-US" smtClean="0"/>
              <a:pPr>
                <a:defRPr/>
              </a:pPr>
              <a:t>2017/11/3</a:t>
            </a:fld>
            <a:endParaRPr lang="zh-CN" alt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DA7F80B-CD6D-4911-8D5B-0E6E070FBD9E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9778986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3417081-F110-4DC0-8744-20C5B5A16697}" type="datetimeFigureOut">
              <a:rPr lang="zh-CN" altLang="en-US" smtClean="0"/>
              <a:pPr>
                <a:defRPr/>
              </a:pPr>
              <a:t>2017/11/3</a:t>
            </a:fld>
            <a:endParaRPr lang="zh-CN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D4A510-9858-4138-9E0E-74180DAEC5EC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8360934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5439424-2F4D-4107-8821-7DAB63618D84}" type="datetimeFigureOut">
              <a:rPr lang="zh-CN" altLang="en-US" smtClean="0"/>
              <a:pPr>
                <a:defRPr/>
              </a:pPr>
              <a:t>2017/11/3</a:t>
            </a:fld>
            <a:endParaRPr lang="zh-CN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1BA6713-7E43-4DA7-88F4-4DB161994D6B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5317488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DC8889E9-B0E2-4B6A-A1AD-98D2F671A2DE}" type="datetimeFigureOut">
              <a:rPr lang="zh-CN" altLang="en-US" smtClean="0"/>
              <a:pPr>
                <a:defRPr/>
              </a:pPr>
              <a:t>2017/11/3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87A43B09-A43D-4AD2-9451-1A5F8B21256B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68833586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23528" y="116632"/>
            <a:ext cx="7886700" cy="615602"/>
          </a:xfrm>
        </p:spPr>
        <p:txBody>
          <a:bodyPr>
            <a:normAutofit fontScale="90000"/>
          </a:bodyPr>
          <a:lstStyle/>
          <a:p>
            <a:r>
              <a:rPr lang="zh-CN" altLang="en-US" b="1" dirty="0">
                <a:latin typeface="黑体" panose="02010609060101010101" pitchFamily="49" charset="-122"/>
                <a:ea typeface="黑体" panose="02010609060101010101" pitchFamily="49" charset="-122"/>
              </a:rPr>
              <a:t>创</a:t>
            </a:r>
            <a:r>
              <a:rPr lang="zh-CN" altLang="en-US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世记查经</a:t>
            </a:r>
            <a:r>
              <a:rPr lang="en-US" altLang="zh-CN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_</a:t>
            </a:r>
            <a:r>
              <a:rPr lang="en-US" altLang="zh-CN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18</a:t>
            </a:r>
            <a:endParaRPr lang="zh-CN" altLang="en-US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0" y="836712"/>
            <a:ext cx="9036496" cy="5904656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创世记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Genesis 15:1-21】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1 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这事以后，耶和华在异象中有话对亚伯兰说：“亚伯兰，你不要惧怕！我是你的盾牌，必大大地赏赐你。” 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After this, the word of the Lord came to Abram in a vision: "Do not be afraid, Abram. I am your shield, your very great reward. "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2 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亚伯兰说：“主耶和华啊，我既无子，你还赐我什么呢？并且要承受我家业的是大马士革人以利以谢。” 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But Abram said, "O Sovereign Lord , what can you give me since I remain childless and the one who will inherit my estate is Eliezer of Damascus</a:t>
            </a: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?"</a:t>
            </a:r>
            <a:endParaRPr lang="en-US" altLang="zh-CN" sz="3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endParaRPr lang="en-US" altLang="zh-CN" sz="3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4458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23528" y="116632"/>
            <a:ext cx="7886700" cy="615602"/>
          </a:xfrm>
        </p:spPr>
        <p:txBody>
          <a:bodyPr>
            <a:normAutofit fontScale="90000"/>
          </a:bodyPr>
          <a:lstStyle/>
          <a:p>
            <a:r>
              <a:rPr lang="zh-CN" altLang="en-US" b="1" dirty="0">
                <a:latin typeface="黑体" panose="02010609060101010101" pitchFamily="49" charset="-122"/>
                <a:ea typeface="黑体" panose="02010609060101010101" pitchFamily="49" charset="-122"/>
              </a:rPr>
              <a:t>创</a:t>
            </a:r>
            <a:r>
              <a:rPr lang="zh-CN" altLang="en-US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世记查经</a:t>
            </a:r>
            <a:r>
              <a:rPr lang="en-US" altLang="zh-CN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_</a:t>
            </a:r>
            <a:r>
              <a:rPr lang="en-US" altLang="zh-CN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18</a:t>
            </a:r>
            <a:endParaRPr lang="zh-CN" altLang="en-US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0" y="836712"/>
            <a:ext cx="9036496" cy="5904656"/>
          </a:xfrm>
        </p:spPr>
        <p:txBody>
          <a:bodyPr>
            <a:normAutofit/>
          </a:bodyPr>
          <a:lstStyle/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创世记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Genesis 15:1-21】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19 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就是基尼人、基尼洗人、甲摩尼人、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the land of the </a:t>
            </a:r>
            <a:r>
              <a:rPr lang="en-US" altLang="zh-CN" sz="3600" b="1" kern="100" dirty="0" err="1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Kenites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, </a:t>
            </a:r>
            <a:r>
              <a:rPr lang="en-US" altLang="zh-CN" sz="3600" b="1" kern="100" dirty="0" err="1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Kenizzites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, </a:t>
            </a:r>
            <a:r>
              <a:rPr lang="en-US" altLang="zh-CN" sz="3600" b="1" kern="100" dirty="0" err="1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Kadmonites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,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20 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赫人、比利洗人、利乏音人、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Hittites, </a:t>
            </a:r>
            <a:r>
              <a:rPr lang="en-US" altLang="zh-CN" sz="3600" b="1" kern="100" dirty="0" err="1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Perizzites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, </a:t>
            </a:r>
            <a:r>
              <a:rPr lang="en-US" altLang="zh-CN" sz="3600" b="1" kern="100" dirty="0" err="1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Rephaites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,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21 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亚摩利人、迦南人、革迦撒人、耶布斯人之地。”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Amorites, Canaanites, </a:t>
            </a:r>
            <a:r>
              <a:rPr lang="en-US" altLang="zh-CN" sz="3600" b="1" kern="100" dirty="0" err="1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Girgashites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 and </a:t>
            </a:r>
            <a:r>
              <a:rPr lang="en-US" altLang="zh-CN" sz="3600" b="1" kern="100" dirty="0" err="1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Jebusites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."</a:t>
            </a:r>
          </a:p>
          <a:p>
            <a:pPr marL="0" indent="0" algn="just">
              <a:spcAft>
                <a:spcPts val="0"/>
              </a:spcAft>
              <a:buNone/>
            </a:pPr>
            <a:endParaRPr lang="en-US" altLang="zh-CN" sz="3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5708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23528" y="116632"/>
            <a:ext cx="7886700" cy="615602"/>
          </a:xfrm>
        </p:spPr>
        <p:txBody>
          <a:bodyPr>
            <a:normAutofit fontScale="90000"/>
          </a:bodyPr>
          <a:lstStyle/>
          <a:p>
            <a:r>
              <a:rPr lang="zh-CN" altLang="en-US" b="1" dirty="0">
                <a:latin typeface="黑体" panose="02010609060101010101" pitchFamily="49" charset="-122"/>
                <a:ea typeface="黑体" panose="02010609060101010101" pitchFamily="49" charset="-122"/>
              </a:rPr>
              <a:t>创</a:t>
            </a:r>
            <a:r>
              <a:rPr lang="zh-CN" altLang="en-US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世记查经</a:t>
            </a:r>
            <a:r>
              <a:rPr lang="en-US" altLang="zh-CN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_18</a:t>
            </a:r>
            <a:endParaRPr lang="zh-CN" altLang="en-US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0" y="836712"/>
            <a:ext cx="9036496" cy="5904656"/>
          </a:xfrm>
        </p:spPr>
        <p:txBody>
          <a:bodyPr>
            <a:normAutofit/>
          </a:bodyPr>
          <a:lstStyle/>
          <a:p>
            <a:pPr marL="0" indent="0" algn="just">
              <a:spcAft>
                <a:spcPts val="0"/>
              </a:spcAft>
              <a:buNone/>
            </a:pP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亚伯兰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的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惧怕</a:t>
            </a:r>
            <a:endParaRPr lang="en-US" altLang="zh-CN" sz="3600" b="1" kern="100" dirty="0" smtClean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endParaRPr lang="zh-CN" altLang="en-US" sz="8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	惧怕四王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报复</a:t>
            </a:r>
            <a:endParaRPr lang="en-US" altLang="zh-CN" sz="3600" b="1" kern="100" dirty="0" smtClean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endParaRPr lang="zh-CN" altLang="en-US" sz="8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	惧怕所多玛王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加害</a:t>
            </a:r>
            <a:endParaRPr lang="en-US" altLang="zh-CN" sz="3600" b="1" kern="100" dirty="0" smtClean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endParaRPr lang="zh-CN" altLang="en-US" sz="8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	惧怕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未来</a:t>
            </a:r>
            <a:endParaRPr lang="en-US" altLang="zh-CN" sz="3600" b="1" kern="100" dirty="0" smtClean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endParaRPr lang="zh-CN" altLang="en-US" sz="8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	消除惧怕的方法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        相信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神是我们的保护</a:t>
            </a:r>
            <a:endParaRPr lang="zh-CN" altLang="en-US" sz="3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22653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23528" y="116632"/>
            <a:ext cx="7886700" cy="615602"/>
          </a:xfrm>
        </p:spPr>
        <p:txBody>
          <a:bodyPr>
            <a:normAutofit fontScale="90000"/>
          </a:bodyPr>
          <a:lstStyle/>
          <a:p>
            <a:r>
              <a:rPr lang="zh-CN" altLang="en-US" b="1" dirty="0">
                <a:latin typeface="黑体" panose="02010609060101010101" pitchFamily="49" charset="-122"/>
                <a:ea typeface="黑体" panose="02010609060101010101" pitchFamily="49" charset="-122"/>
              </a:rPr>
              <a:t>创</a:t>
            </a:r>
            <a:r>
              <a:rPr lang="zh-CN" altLang="en-US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世记查经</a:t>
            </a:r>
            <a:r>
              <a:rPr lang="en-US" altLang="zh-CN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_18</a:t>
            </a:r>
            <a:endParaRPr lang="zh-CN" altLang="en-US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0" y="836712"/>
            <a:ext cx="9036496" cy="5904656"/>
          </a:xfrm>
        </p:spPr>
        <p:txBody>
          <a:bodyPr>
            <a:normAutofit/>
          </a:bodyPr>
          <a:lstStyle/>
          <a:p>
            <a:pPr marL="0" indent="0" algn="just">
              <a:spcAft>
                <a:spcPts val="0"/>
              </a:spcAft>
              <a:buNone/>
            </a:pP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神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的应许与眼前的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现实</a:t>
            </a:r>
            <a:endParaRPr lang="en-US" altLang="zh-CN" sz="3600" b="1" kern="100" dirty="0" smtClean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endParaRPr lang="zh-CN" altLang="en-US" sz="8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	应许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：后裔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像天上的星星那样多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。</a:t>
            </a:r>
            <a:endParaRPr lang="en-US" altLang="zh-CN" sz="3600" b="1" kern="100" dirty="0" smtClean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endParaRPr lang="zh-CN" altLang="en-US" sz="8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	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现实：</a:t>
            </a: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80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多岁，但是还没有孩子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。</a:t>
            </a:r>
            <a:endParaRPr lang="en-US" altLang="zh-CN" sz="3600" b="1" kern="100" dirty="0" smtClean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endParaRPr lang="zh-CN" altLang="en-US" sz="8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    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	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相信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神的应许与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相信现实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之间作出选择。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        亚伯兰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的选择是：相信神的应许。</a:t>
            </a:r>
            <a:endParaRPr lang="zh-CN" altLang="en-US" sz="3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60629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23528" y="116632"/>
            <a:ext cx="7886700" cy="615602"/>
          </a:xfrm>
        </p:spPr>
        <p:txBody>
          <a:bodyPr>
            <a:normAutofit fontScale="90000"/>
          </a:bodyPr>
          <a:lstStyle/>
          <a:p>
            <a:r>
              <a:rPr lang="zh-CN" altLang="en-US" b="1" dirty="0">
                <a:latin typeface="黑体" panose="02010609060101010101" pitchFamily="49" charset="-122"/>
                <a:ea typeface="黑体" panose="02010609060101010101" pitchFamily="49" charset="-122"/>
              </a:rPr>
              <a:t>创</a:t>
            </a:r>
            <a:r>
              <a:rPr lang="zh-CN" altLang="en-US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世记查经</a:t>
            </a:r>
            <a:r>
              <a:rPr lang="en-US" altLang="zh-CN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_18</a:t>
            </a:r>
            <a:endParaRPr lang="zh-CN" altLang="en-US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0" y="836712"/>
            <a:ext cx="9036496" cy="5904656"/>
          </a:xfrm>
        </p:spPr>
        <p:txBody>
          <a:bodyPr>
            <a:normAutofit/>
          </a:bodyPr>
          <a:lstStyle/>
          <a:p>
            <a:pPr marL="0" indent="0" algn="just">
              <a:spcAft>
                <a:spcPts val="0"/>
              </a:spcAft>
              <a:buNone/>
            </a:pP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	因信称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义</a:t>
            </a:r>
            <a:endParaRPr lang="en-US" altLang="zh-CN" sz="3600" b="1" kern="100" dirty="0" smtClean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endParaRPr lang="zh-CN" altLang="en-US" sz="3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创 </a:t>
            </a: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Gen 15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：</a:t>
            </a: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6】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亚伯兰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信耶和华，耶和华就以此为他的义。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Abram believed the Lord , and he credited it to him as righteousness.</a:t>
            </a:r>
          </a:p>
          <a:p>
            <a:pPr marL="0" indent="0" algn="just">
              <a:spcAft>
                <a:spcPts val="0"/>
              </a:spcAft>
              <a:buNone/>
            </a:pPr>
            <a:endParaRPr lang="en-US" altLang="zh-CN" sz="3600" b="1" kern="100" dirty="0" smtClean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6346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23528" y="116632"/>
            <a:ext cx="7886700" cy="615602"/>
          </a:xfrm>
        </p:spPr>
        <p:txBody>
          <a:bodyPr>
            <a:normAutofit fontScale="90000"/>
          </a:bodyPr>
          <a:lstStyle/>
          <a:p>
            <a:r>
              <a:rPr lang="zh-CN" altLang="en-US" b="1" dirty="0">
                <a:latin typeface="黑体" panose="02010609060101010101" pitchFamily="49" charset="-122"/>
                <a:ea typeface="黑体" panose="02010609060101010101" pitchFamily="49" charset="-122"/>
              </a:rPr>
              <a:t>创</a:t>
            </a:r>
            <a:r>
              <a:rPr lang="zh-CN" altLang="en-US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世记查经</a:t>
            </a:r>
            <a:r>
              <a:rPr lang="en-US" altLang="zh-CN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_18</a:t>
            </a:r>
            <a:endParaRPr lang="zh-CN" altLang="en-US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0" y="836712"/>
            <a:ext cx="9036496" cy="5904656"/>
          </a:xfrm>
        </p:spPr>
        <p:txBody>
          <a:bodyPr>
            <a:normAutofit lnSpcReduction="10000"/>
          </a:bodyPr>
          <a:lstStyle/>
          <a:p>
            <a:pPr marL="0" indent="0" algn="just">
              <a:spcAft>
                <a:spcPts val="0"/>
              </a:spcAft>
              <a:buNone/>
            </a:pP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	因信称义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罗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Rom 4:1-5】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1 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如此说来，我们的祖宗亚伯拉罕凭着肉体得了什么呢？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What then shall we say that Abraham, our forefather, discovered in this matter?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2 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倘若亚伯拉罕是因行为称义，就有可夸的，只是在　神面前并无可夸。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If, in fact, Abraham was justified by works, he had something to boast about--but not before God</a:t>
            </a: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.</a:t>
            </a:r>
            <a:endParaRPr lang="zh-CN" altLang="en-US" sz="3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endParaRPr lang="en-US" altLang="zh-CN" sz="3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9921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23528" y="116632"/>
            <a:ext cx="7886700" cy="615602"/>
          </a:xfrm>
        </p:spPr>
        <p:txBody>
          <a:bodyPr>
            <a:normAutofit fontScale="90000"/>
          </a:bodyPr>
          <a:lstStyle/>
          <a:p>
            <a:r>
              <a:rPr lang="zh-CN" altLang="en-US" b="1" dirty="0">
                <a:latin typeface="黑体" panose="02010609060101010101" pitchFamily="49" charset="-122"/>
                <a:ea typeface="黑体" panose="02010609060101010101" pitchFamily="49" charset="-122"/>
              </a:rPr>
              <a:t>创</a:t>
            </a:r>
            <a:r>
              <a:rPr lang="zh-CN" altLang="en-US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世记查经</a:t>
            </a:r>
            <a:r>
              <a:rPr lang="en-US" altLang="zh-CN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_18</a:t>
            </a:r>
            <a:endParaRPr lang="zh-CN" altLang="en-US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0" y="836712"/>
            <a:ext cx="9036496" cy="5904656"/>
          </a:xfrm>
        </p:spPr>
        <p:txBody>
          <a:bodyPr>
            <a:normAutofit/>
          </a:bodyPr>
          <a:lstStyle/>
          <a:p>
            <a:pPr marL="0" indent="0" algn="just">
              <a:spcAft>
                <a:spcPts val="0"/>
              </a:spcAft>
              <a:buNone/>
            </a:pP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	因信称义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罗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Rom 4:1-5】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3 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经上说什么呢？说：“亚伯拉罕信　神，这就算为他的义。” 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What does the Scripture say? "Abraham believed God, and it was credited to him as righteousness."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4 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作工的得工价，不算恩典，乃是该得的；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Now when a man works, his wages are not credited to him as a gift, but as an obligation</a:t>
            </a: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.</a:t>
            </a:r>
            <a:endParaRPr lang="en-US" altLang="zh-CN" sz="3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4179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23528" y="116632"/>
            <a:ext cx="7886700" cy="615602"/>
          </a:xfrm>
        </p:spPr>
        <p:txBody>
          <a:bodyPr>
            <a:normAutofit fontScale="90000"/>
          </a:bodyPr>
          <a:lstStyle/>
          <a:p>
            <a:r>
              <a:rPr lang="zh-CN" altLang="en-US" b="1" dirty="0">
                <a:latin typeface="黑体" panose="02010609060101010101" pitchFamily="49" charset="-122"/>
                <a:ea typeface="黑体" panose="02010609060101010101" pitchFamily="49" charset="-122"/>
              </a:rPr>
              <a:t>创</a:t>
            </a:r>
            <a:r>
              <a:rPr lang="zh-CN" altLang="en-US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世记查经</a:t>
            </a:r>
            <a:r>
              <a:rPr lang="en-US" altLang="zh-CN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_18</a:t>
            </a:r>
            <a:endParaRPr lang="zh-CN" altLang="en-US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0" y="836712"/>
            <a:ext cx="9036496" cy="5904656"/>
          </a:xfrm>
        </p:spPr>
        <p:txBody>
          <a:bodyPr>
            <a:normAutofit/>
          </a:bodyPr>
          <a:lstStyle/>
          <a:p>
            <a:pPr marL="0" indent="0" algn="just">
              <a:spcAft>
                <a:spcPts val="0"/>
              </a:spcAft>
              <a:buNone/>
            </a:pP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	因信称义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罗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Rom 4:1-5】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5 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惟有不作工的，只信称罪人为义的　神，他的信就算为义。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However, to the man who does not work but trusts God who justifies the wicked, his faith is credited as righteousness</a:t>
            </a: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.</a:t>
            </a:r>
            <a:endParaRPr lang="en-US" altLang="zh-CN" sz="3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4484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23528" y="116632"/>
            <a:ext cx="7886700" cy="615602"/>
          </a:xfrm>
        </p:spPr>
        <p:txBody>
          <a:bodyPr>
            <a:normAutofit fontScale="90000"/>
          </a:bodyPr>
          <a:lstStyle/>
          <a:p>
            <a:r>
              <a:rPr lang="zh-CN" altLang="en-US" b="1" dirty="0">
                <a:latin typeface="黑体" panose="02010609060101010101" pitchFamily="49" charset="-122"/>
                <a:ea typeface="黑体" panose="02010609060101010101" pitchFamily="49" charset="-122"/>
              </a:rPr>
              <a:t>创</a:t>
            </a:r>
            <a:r>
              <a:rPr lang="zh-CN" altLang="en-US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世记查经</a:t>
            </a:r>
            <a:r>
              <a:rPr lang="en-US" altLang="zh-CN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_18</a:t>
            </a:r>
            <a:endParaRPr lang="zh-CN" altLang="en-US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0" y="836712"/>
            <a:ext cx="9036496" cy="5904656"/>
          </a:xfrm>
        </p:spPr>
        <p:txBody>
          <a:bodyPr>
            <a:normAutofit fontScale="85000" lnSpcReduction="20000"/>
          </a:bodyPr>
          <a:lstStyle/>
          <a:p>
            <a:pPr marL="0" indent="0" algn="just">
              <a:spcAft>
                <a:spcPts val="0"/>
              </a:spcAft>
              <a:buNone/>
            </a:pP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	因信称义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罗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Rom 4:17-24】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17 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亚伯拉罕所信的，是那叫死人复活、使无变为有的　神，他在主面前作我们世人的父。如经上所记：“我已经立你作多国的父。” 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As it is written: "I have made you a father of many nations." He is our father in the sight of God, in whom he believed--the God who gives life to the dead and calls things that are not as though they were.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18 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他在无可指望的时候，因信仍有指望，就得以作多国的父，正如先前所说：“你的后裔将要如此。” 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Against all hope, Abraham in hope believed and so became the father of many nations, just as it had been said to him, "So shall your offspring be</a:t>
            </a: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."</a:t>
            </a:r>
            <a:endParaRPr lang="en-US" altLang="zh-CN" sz="3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4232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23528" y="116632"/>
            <a:ext cx="7886700" cy="615602"/>
          </a:xfrm>
        </p:spPr>
        <p:txBody>
          <a:bodyPr>
            <a:normAutofit fontScale="90000"/>
          </a:bodyPr>
          <a:lstStyle/>
          <a:p>
            <a:r>
              <a:rPr lang="zh-CN" altLang="en-US" b="1" dirty="0">
                <a:latin typeface="黑体" panose="02010609060101010101" pitchFamily="49" charset="-122"/>
                <a:ea typeface="黑体" panose="02010609060101010101" pitchFamily="49" charset="-122"/>
              </a:rPr>
              <a:t>创</a:t>
            </a:r>
            <a:r>
              <a:rPr lang="zh-CN" altLang="en-US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世记查经</a:t>
            </a:r>
            <a:r>
              <a:rPr lang="en-US" altLang="zh-CN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_18</a:t>
            </a:r>
            <a:endParaRPr lang="zh-CN" altLang="en-US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0" y="836712"/>
            <a:ext cx="9036496" cy="5904656"/>
          </a:xfrm>
        </p:spPr>
        <p:txBody>
          <a:bodyPr>
            <a:normAutofit fontScale="85000" lnSpcReduction="10000"/>
          </a:bodyPr>
          <a:lstStyle/>
          <a:p>
            <a:pPr marL="0" indent="0" algn="just">
              <a:spcAft>
                <a:spcPts val="0"/>
              </a:spcAft>
              <a:buNone/>
            </a:pP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	因信称义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罗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Rom 4:17-24】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19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他将近百岁的时候，虽然想到自己的身体如同已死，撒拉的生育已经断绝，他的信心还是不软弱；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Without weakening in his faith, he faced the fact that his body was as good as dead--since he was about a hundred years old--and that Sarah's womb was also dead.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20 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并且仰望　神的应许，总没有因不信，心里起疑惑，反倒因信，心里得坚固，将荣耀归给　神。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Yet he did not waver through unbelief regarding the promise of God, but was strengthened in his faith and gave glory to God</a:t>
            </a: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,</a:t>
            </a:r>
            <a:endParaRPr lang="en-US" altLang="zh-CN" sz="3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9107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23528" y="116632"/>
            <a:ext cx="7886700" cy="615602"/>
          </a:xfrm>
        </p:spPr>
        <p:txBody>
          <a:bodyPr>
            <a:normAutofit fontScale="90000"/>
          </a:bodyPr>
          <a:lstStyle/>
          <a:p>
            <a:r>
              <a:rPr lang="zh-CN" altLang="en-US" b="1" dirty="0">
                <a:latin typeface="黑体" panose="02010609060101010101" pitchFamily="49" charset="-122"/>
                <a:ea typeface="黑体" panose="02010609060101010101" pitchFamily="49" charset="-122"/>
              </a:rPr>
              <a:t>创</a:t>
            </a:r>
            <a:r>
              <a:rPr lang="zh-CN" altLang="en-US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世记查经</a:t>
            </a:r>
            <a:r>
              <a:rPr lang="en-US" altLang="zh-CN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_18</a:t>
            </a:r>
            <a:endParaRPr lang="zh-CN" altLang="en-US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0" y="836712"/>
            <a:ext cx="9036496" cy="5904656"/>
          </a:xfrm>
        </p:spPr>
        <p:txBody>
          <a:bodyPr>
            <a:normAutofit/>
          </a:bodyPr>
          <a:lstStyle/>
          <a:p>
            <a:pPr marL="0" indent="0" algn="just">
              <a:spcAft>
                <a:spcPts val="0"/>
              </a:spcAft>
              <a:buNone/>
            </a:pP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	因信称义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罗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Rom 4:17-24】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21 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且满心相信　神所应许的必能作成。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being fully persuaded that God had power to do what he had promised.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22 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所以这就算为他的义。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This is why "it was credited to him as righteousness</a:t>
            </a: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."</a:t>
            </a:r>
          </a:p>
        </p:txBody>
      </p:sp>
    </p:spTree>
    <p:extLst>
      <p:ext uri="{BB962C8B-B14F-4D97-AF65-F5344CB8AC3E}">
        <p14:creationId xmlns:p14="http://schemas.microsoft.com/office/powerpoint/2010/main" val="1093239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23528" y="116632"/>
            <a:ext cx="7886700" cy="615602"/>
          </a:xfrm>
        </p:spPr>
        <p:txBody>
          <a:bodyPr>
            <a:normAutofit fontScale="90000"/>
          </a:bodyPr>
          <a:lstStyle/>
          <a:p>
            <a:r>
              <a:rPr lang="zh-CN" altLang="en-US" b="1" dirty="0">
                <a:latin typeface="黑体" panose="02010609060101010101" pitchFamily="49" charset="-122"/>
                <a:ea typeface="黑体" panose="02010609060101010101" pitchFamily="49" charset="-122"/>
              </a:rPr>
              <a:t>创</a:t>
            </a:r>
            <a:r>
              <a:rPr lang="zh-CN" altLang="en-US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世记查经</a:t>
            </a:r>
            <a:r>
              <a:rPr lang="en-US" altLang="zh-CN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_</a:t>
            </a:r>
            <a:r>
              <a:rPr lang="en-US" altLang="zh-CN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18</a:t>
            </a:r>
            <a:endParaRPr lang="zh-CN" altLang="en-US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0" y="836712"/>
            <a:ext cx="9036496" cy="5904656"/>
          </a:xfrm>
        </p:spPr>
        <p:txBody>
          <a:bodyPr>
            <a:normAutofit lnSpcReduction="10000"/>
          </a:bodyPr>
          <a:lstStyle/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创世记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Genesis 15:1-21】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3 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亚伯兰又说：“你没有给我儿子，那生在我家中的人就是我的后嗣。” 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And Abram said, "You have given me no children; so a servant in my household will be my heir."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4 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耶和华又有话对他说：“这人必不成为你的后嗣，你本身所生的才成为你的后嗣。” 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Then the word of the Lord came to him: "This man will not be your heir, but a son coming from your own body will be your heir</a:t>
            </a: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."</a:t>
            </a:r>
            <a:endParaRPr lang="en-US" altLang="zh-CN" sz="3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endParaRPr lang="en-US" altLang="zh-CN" sz="3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6475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23528" y="116632"/>
            <a:ext cx="7886700" cy="615602"/>
          </a:xfrm>
        </p:spPr>
        <p:txBody>
          <a:bodyPr>
            <a:normAutofit fontScale="90000"/>
          </a:bodyPr>
          <a:lstStyle/>
          <a:p>
            <a:r>
              <a:rPr lang="zh-CN" altLang="en-US" b="1" dirty="0">
                <a:latin typeface="黑体" panose="02010609060101010101" pitchFamily="49" charset="-122"/>
                <a:ea typeface="黑体" panose="02010609060101010101" pitchFamily="49" charset="-122"/>
              </a:rPr>
              <a:t>创</a:t>
            </a:r>
            <a:r>
              <a:rPr lang="zh-CN" altLang="en-US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世记查经</a:t>
            </a:r>
            <a:r>
              <a:rPr lang="en-US" altLang="zh-CN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_18</a:t>
            </a:r>
            <a:endParaRPr lang="zh-CN" altLang="en-US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0" y="836712"/>
            <a:ext cx="9036496" cy="5904656"/>
          </a:xfrm>
        </p:spPr>
        <p:txBody>
          <a:bodyPr>
            <a:normAutofit/>
          </a:bodyPr>
          <a:lstStyle/>
          <a:p>
            <a:pPr marL="0" indent="0" algn="just">
              <a:spcAft>
                <a:spcPts val="0"/>
              </a:spcAft>
              <a:buNone/>
            </a:pP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因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信称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义</a:t>
            </a:r>
            <a:endParaRPr lang="en-US" altLang="zh-CN" sz="3600" b="1" kern="100" dirty="0" smtClean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endParaRPr lang="zh-CN" altLang="en-US" sz="3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	   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信：亚伯兰“信”（阿门！──诚心所愿，完全同意）神。</a:t>
            </a:r>
            <a:endParaRPr lang="en-US" altLang="zh-CN" sz="3600" b="1" kern="100" dirty="0" smtClean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endParaRPr lang="zh-CN" altLang="en-US" sz="3600" b="1" kern="100" dirty="0" smtClean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	  信是“信靠顺服”</a:t>
            </a:r>
            <a:endParaRPr lang="en-US" altLang="zh-CN" sz="3600" b="1" kern="100" dirty="0" smtClean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endParaRPr lang="zh-CN" altLang="en-US" sz="3600" b="1" kern="100" dirty="0" smtClean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	  信是“看见”</a:t>
            </a:r>
          </a:p>
          <a:p>
            <a:pPr marL="0" indent="0" algn="just">
              <a:spcAft>
                <a:spcPts val="0"/>
              </a:spcAft>
              <a:buNone/>
            </a:pPr>
            <a:endParaRPr lang="en-US" altLang="zh-CN" sz="3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4595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23528" y="116632"/>
            <a:ext cx="7886700" cy="615602"/>
          </a:xfrm>
        </p:spPr>
        <p:txBody>
          <a:bodyPr>
            <a:normAutofit fontScale="90000"/>
          </a:bodyPr>
          <a:lstStyle/>
          <a:p>
            <a:r>
              <a:rPr lang="zh-CN" altLang="en-US" b="1" dirty="0">
                <a:latin typeface="黑体" panose="02010609060101010101" pitchFamily="49" charset="-122"/>
                <a:ea typeface="黑体" panose="02010609060101010101" pitchFamily="49" charset="-122"/>
              </a:rPr>
              <a:t>创</a:t>
            </a:r>
            <a:r>
              <a:rPr lang="zh-CN" altLang="en-US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世记查经</a:t>
            </a:r>
            <a:r>
              <a:rPr lang="en-US" altLang="zh-CN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_18</a:t>
            </a:r>
            <a:endParaRPr lang="zh-CN" altLang="en-US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0" y="836712"/>
            <a:ext cx="9036496" cy="5904656"/>
          </a:xfrm>
        </p:spPr>
        <p:txBody>
          <a:bodyPr>
            <a:normAutofit/>
          </a:bodyPr>
          <a:lstStyle/>
          <a:p>
            <a:pPr marL="0" indent="0" algn="just">
              <a:spcAft>
                <a:spcPts val="0"/>
              </a:spcAft>
              <a:buNone/>
            </a:pP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因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信称义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	信是“看见”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	看什么？不看什么？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	看的范围？</a:t>
            </a: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来 </a:t>
            </a:r>
            <a:r>
              <a:rPr lang="en-US" altLang="zh-CN" sz="3600" b="1" kern="100" dirty="0" err="1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Heb</a:t>
            </a: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 11:1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，</a:t>
            </a: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2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，</a:t>
            </a: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13】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1 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信就是所望之事的实底，是未见之事的确据。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2 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古人在这信上得了美好的证据。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13 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这些人都是存着信心死的，并没有得着所应许的，却从远处望见，且欢喜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迎接，又承认自己在世上是客旅，是寄居的。</a:t>
            </a:r>
            <a:endParaRPr lang="en-US" altLang="zh-CN" sz="3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0001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23528" y="116632"/>
            <a:ext cx="7886700" cy="615602"/>
          </a:xfrm>
        </p:spPr>
        <p:txBody>
          <a:bodyPr>
            <a:normAutofit fontScale="90000"/>
          </a:bodyPr>
          <a:lstStyle/>
          <a:p>
            <a:r>
              <a:rPr lang="zh-CN" altLang="en-US" b="1" dirty="0">
                <a:latin typeface="黑体" panose="02010609060101010101" pitchFamily="49" charset="-122"/>
                <a:ea typeface="黑体" panose="02010609060101010101" pitchFamily="49" charset="-122"/>
              </a:rPr>
              <a:t>创</a:t>
            </a:r>
            <a:r>
              <a:rPr lang="zh-CN" altLang="en-US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世记查经</a:t>
            </a:r>
            <a:r>
              <a:rPr lang="en-US" altLang="zh-CN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_18</a:t>
            </a:r>
            <a:endParaRPr lang="zh-CN" altLang="en-US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0" y="836712"/>
            <a:ext cx="9036496" cy="5904656"/>
          </a:xfrm>
        </p:spPr>
        <p:txBody>
          <a:bodyPr>
            <a:normAutofit/>
          </a:bodyPr>
          <a:lstStyle/>
          <a:p>
            <a:pPr marL="0" indent="0" algn="just">
              <a:spcAft>
                <a:spcPts val="0"/>
              </a:spcAft>
              <a:buNone/>
            </a:pP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	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立约</a:t>
            </a:r>
            <a:endParaRPr lang="en-US" altLang="zh-CN" sz="3600" b="1" kern="100" dirty="0" smtClean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endParaRPr lang="zh-CN" altLang="en-US" sz="3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	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    血约</a:t>
            </a:r>
            <a:endParaRPr lang="en-US" altLang="zh-CN" sz="3600" b="1" kern="100" dirty="0" smtClean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endParaRPr lang="zh-CN" altLang="en-US" sz="3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	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    神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单方面立约</a:t>
            </a:r>
          </a:p>
          <a:p>
            <a:pPr marL="0" indent="0" algn="just">
              <a:spcAft>
                <a:spcPts val="0"/>
              </a:spcAft>
              <a:buNone/>
            </a:pPr>
            <a:endParaRPr lang="en-US" altLang="zh-CN" sz="3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9893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34397" y="0"/>
            <a:ext cx="7886700" cy="615602"/>
          </a:xfrm>
        </p:spPr>
        <p:txBody>
          <a:bodyPr>
            <a:normAutofit fontScale="90000"/>
          </a:bodyPr>
          <a:lstStyle/>
          <a:p>
            <a:r>
              <a:rPr lang="zh-CN" altLang="en-US" b="1" dirty="0">
                <a:latin typeface="黑体" panose="02010609060101010101" pitchFamily="49" charset="-122"/>
                <a:ea typeface="黑体" panose="02010609060101010101" pitchFamily="49" charset="-122"/>
              </a:rPr>
              <a:t>创</a:t>
            </a:r>
            <a:r>
              <a:rPr lang="zh-CN" altLang="en-US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世记查经</a:t>
            </a:r>
            <a:r>
              <a:rPr lang="en-US" altLang="zh-CN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_</a:t>
            </a:r>
            <a:r>
              <a:rPr lang="en-US" altLang="zh-CN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18—</a:t>
            </a:r>
            <a:r>
              <a:rPr lang="zh-CN" altLang="en-US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问题讨论</a:t>
            </a:r>
            <a:endParaRPr lang="zh-CN" altLang="en-US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13250" y="615602"/>
            <a:ext cx="8923245" cy="6125766"/>
          </a:xfrm>
        </p:spPr>
        <p:txBody>
          <a:bodyPr>
            <a:normAutofit/>
          </a:bodyPr>
          <a:lstStyle/>
          <a:p>
            <a:pPr marL="0" indent="0" algn="just">
              <a:spcAft>
                <a:spcPts val="0"/>
              </a:spcAft>
              <a:buNone/>
            </a:pPr>
            <a:endParaRPr lang="en-US" altLang="zh-CN" sz="3600" b="1" kern="100" dirty="0" smtClean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742950" indent="-742950" algn="just">
              <a:spcAft>
                <a:spcPts val="0"/>
              </a:spcAft>
              <a:buAutoNum type="arabicParenR"/>
            </a:pP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基于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15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：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6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，思想何谓“信心”？</a:t>
            </a:r>
            <a:endParaRPr lang="en-US" altLang="zh-CN" sz="3600" b="1" kern="100" dirty="0" smtClean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742950" indent="-742950" algn="just">
              <a:spcAft>
                <a:spcPts val="0"/>
              </a:spcAft>
              <a:buAutoNum type="arabicParenR"/>
            </a:pPr>
            <a:endParaRPr lang="en-US" altLang="zh-CN" sz="3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742950" indent="-742950" algn="just">
              <a:spcAft>
                <a:spcPts val="0"/>
              </a:spcAft>
              <a:buAutoNum type="arabicParenR" startAt="2"/>
            </a:pP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神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为何要告诉亚伯兰有关“埃及为奴”的事情，对我们有何启示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？</a:t>
            </a:r>
            <a:endParaRPr lang="en-US" altLang="zh-CN" sz="3600" b="1" kern="100" dirty="0" smtClean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742950" indent="-742950" algn="just">
              <a:spcAft>
                <a:spcPts val="0"/>
              </a:spcAft>
              <a:buAutoNum type="arabicParenR" startAt="2"/>
            </a:pPr>
            <a:endParaRPr lang="en-US" altLang="zh-CN" sz="3600" b="1" kern="10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742950" indent="-742950" algn="just">
              <a:spcAft>
                <a:spcPts val="0"/>
              </a:spcAft>
              <a:buAutoNum type="arabicParenR" startAt="2"/>
            </a:pPr>
            <a:r>
              <a:rPr lang="zh-CN" altLang="en-US" sz="3600" b="1" kern="10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思想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亚伯拉罕之约和主耶稣所设立的圣餐（太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26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：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26-29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；路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22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：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19-20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）之间的联系？</a:t>
            </a:r>
            <a:endParaRPr lang="zh-CN" altLang="en-US" sz="3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6197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23528" y="116632"/>
            <a:ext cx="7886700" cy="615602"/>
          </a:xfrm>
        </p:spPr>
        <p:txBody>
          <a:bodyPr>
            <a:normAutofit fontScale="90000"/>
          </a:bodyPr>
          <a:lstStyle/>
          <a:p>
            <a:r>
              <a:rPr lang="zh-CN" altLang="en-US" b="1" dirty="0">
                <a:latin typeface="黑体" panose="02010609060101010101" pitchFamily="49" charset="-122"/>
                <a:ea typeface="黑体" panose="02010609060101010101" pitchFamily="49" charset="-122"/>
              </a:rPr>
              <a:t>创</a:t>
            </a:r>
            <a:r>
              <a:rPr lang="zh-CN" altLang="en-US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世记查经</a:t>
            </a:r>
            <a:r>
              <a:rPr lang="en-US" altLang="zh-CN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_</a:t>
            </a:r>
            <a:r>
              <a:rPr lang="en-US" altLang="zh-CN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18</a:t>
            </a:r>
            <a:endParaRPr lang="zh-CN" altLang="en-US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0" y="836712"/>
            <a:ext cx="9036496" cy="5904656"/>
          </a:xfrm>
        </p:spPr>
        <p:txBody>
          <a:bodyPr>
            <a:normAutofit lnSpcReduction="10000"/>
          </a:bodyPr>
          <a:lstStyle/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创世记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Genesis 15:1-21】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5 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于是领他走到外边，说：“你向天观看，数算众星，能数得过来吗？”又对他说：“你的后裔将要如此。” 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He took him outside and said, "Look up at the heavens and count the stars-if indeed you can count them." Then he said to him, "So shall your offspring be."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6 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亚伯兰信耶和华，耶和华就以此为他的义。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Abram believed the Lord , and he credited it to him as righteousness</a:t>
            </a: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.</a:t>
            </a:r>
            <a:endParaRPr lang="en-US" altLang="zh-CN" sz="3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3614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23528" y="116632"/>
            <a:ext cx="7886700" cy="615602"/>
          </a:xfrm>
        </p:spPr>
        <p:txBody>
          <a:bodyPr>
            <a:normAutofit fontScale="90000"/>
          </a:bodyPr>
          <a:lstStyle/>
          <a:p>
            <a:r>
              <a:rPr lang="zh-CN" altLang="en-US" b="1" dirty="0">
                <a:latin typeface="黑体" panose="02010609060101010101" pitchFamily="49" charset="-122"/>
                <a:ea typeface="黑体" panose="02010609060101010101" pitchFamily="49" charset="-122"/>
              </a:rPr>
              <a:t>创</a:t>
            </a:r>
            <a:r>
              <a:rPr lang="zh-CN" altLang="en-US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世记查经</a:t>
            </a:r>
            <a:r>
              <a:rPr lang="en-US" altLang="zh-CN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_</a:t>
            </a:r>
            <a:r>
              <a:rPr lang="en-US" altLang="zh-CN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18</a:t>
            </a:r>
            <a:endParaRPr lang="zh-CN" altLang="en-US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0" y="836712"/>
            <a:ext cx="9036496" cy="5904656"/>
          </a:xfrm>
        </p:spPr>
        <p:txBody>
          <a:bodyPr>
            <a:normAutofit/>
          </a:bodyPr>
          <a:lstStyle/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创世记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Genesis 15:1-21】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7 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耶和华又对他说：“我是耶和华，曾领你出了迦勒底的吾珥，为要将这地赐你为业。” 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He also said to him, "I am the Lord , who brought you out of Ur of the Chaldeans to give you this land to take possession of it."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8 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亚伯兰说：“主耶和华啊，我怎能知道必得这地为业呢？” 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But Abram said, "O Sovereign Lord , how can I know that I will gain possession of it</a:t>
            </a: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?"</a:t>
            </a:r>
            <a:endParaRPr lang="en-US" altLang="zh-CN" sz="3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9484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23528" y="116632"/>
            <a:ext cx="7886700" cy="615602"/>
          </a:xfrm>
        </p:spPr>
        <p:txBody>
          <a:bodyPr>
            <a:normAutofit fontScale="90000"/>
          </a:bodyPr>
          <a:lstStyle/>
          <a:p>
            <a:r>
              <a:rPr lang="zh-CN" altLang="en-US" b="1" dirty="0">
                <a:latin typeface="黑体" panose="02010609060101010101" pitchFamily="49" charset="-122"/>
                <a:ea typeface="黑体" panose="02010609060101010101" pitchFamily="49" charset="-122"/>
              </a:rPr>
              <a:t>创</a:t>
            </a:r>
            <a:r>
              <a:rPr lang="zh-CN" altLang="en-US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世记查经</a:t>
            </a:r>
            <a:r>
              <a:rPr lang="en-US" altLang="zh-CN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_</a:t>
            </a:r>
            <a:r>
              <a:rPr lang="en-US" altLang="zh-CN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18</a:t>
            </a:r>
            <a:endParaRPr lang="zh-CN" altLang="en-US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0" y="836712"/>
            <a:ext cx="9036496" cy="5904656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创世记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Genesis 15:1-21】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9 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他说：“你为我取一只三年的母牛，一只三年的母山羊，一只三年的公绵羊，一只斑鸠，一只雏鸽。” 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So the Lord said to him, "Bring me a heifer, a goat and a ram, each three years old, along with a dove and a young pigeon."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10 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亚伯兰就取了这些来，每样劈开分成两半，一半对着一半地摆列，只有鸟没有劈开。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Abram brought all these to him, cut them in two and arranged the halves opposite each other; the birds, however, he did not cut in half</a:t>
            </a: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.</a:t>
            </a:r>
            <a:endParaRPr lang="en-US" altLang="zh-CN" sz="3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143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23528" y="116632"/>
            <a:ext cx="7886700" cy="615602"/>
          </a:xfrm>
        </p:spPr>
        <p:txBody>
          <a:bodyPr>
            <a:normAutofit fontScale="90000"/>
          </a:bodyPr>
          <a:lstStyle/>
          <a:p>
            <a:r>
              <a:rPr lang="zh-CN" altLang="en-US" b="1" dirty="0">
                <a:latin typeface="黑体" panose="02010609060101010101" pitchFamily="49" charset="-122"/>
                <a:ea typeface="黑体" panose="02010609060101010101" pitchFamily="49" charset="-122"/>
              </a:rPr>
              <a:t>创</a:t>
            </a:r>
            <a:r>
              <a:rPr lang="zh-CN" altLang="en-US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世记查经</a:t>
            </a:r>
            <a:r>
              <a:rPr lang="en-US" altLang="zh-CN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_</a:t>
            </a:r>
            <a:r>
              <a:rPr lang="en-US" altLang="zh-CN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18</a:t>
            </a:r>
            <a:endParaRPr lang="zh-CN" altLang="en-US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0" y="836712"/>
            <a:ext cx="9036496" cy="5904656"/>
          </a:xfrm>
        </p:spPr>
        <p:txBody>
          <a:bodyPr>
            <a:normAutofit/>
          </a:bodyPr>
          <a:lstStyle/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创世记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Genesis 15:1-21】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11 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有鸷鸟下来落在那死畜的肉上，亚伯兰就把它吓飞了。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Then birds of prey came down on the carcasses, but Abram drove them away.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12 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日头正落的时候，亚伯兰沉沉地睡了，忽然有惊人的大黑暗落在他身上。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As the sun was setting, Abram fell into a deep sleep, and a thick and dreadful darkness came over him</a:t>
            </a: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.</a:t>
            </a:r>
            <a:endParaRPr lang="en-US" altLang="zh-CN" sz="3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8764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23528" y="116632"/>
            <a:ext cx="7886700" cy="615602"/>
          </a:xfrm>
        </p:spPr>
        <p:txBody>
          <a:bodyPr>
            <a:normAutofit fontScale="90000"/>
          </a:bodyPr>
          <a:lstStyle/>
          <a:p>
            <a:r>
              <a:rPr lang="zh-CN" altLang="en-US" b="1" dirty="0">
                <a:latin typeface="黑体" panose="02010609060101010101" pitchFamily="49" charset="-122"/>
                <a:ea typeface="黑体" panose="02010609060101010101" pitchFamily="49" charset="-122"/>
              </a:rPr>
              <a:t>创</a:t>
            </a:r>
            <a:r>
              <a:rPr lang="zh-CN" altLang="en-US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世记查经</a:t>
            </a:r>
            <a:r>
              <a:rPr lang="en-US" altLang="zh-CN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_</a:t>
            </a:r>
            <a:r>
              <a:rPr lang="en-US" altLang="zh-CN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18</a:t>
            </a:r>
            <a:endParaRPr lang="zh-CN" altLang="en-US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0" y="836712"/>
            <a:ext cx="9036496" cy="5904656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创世记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Genesis 15:1-21】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13 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耶和华对亚伯兰说：“你要的确知道，你的后裔必寄居别人的地，又服侍那地的人，那地的人要苦待他们四百年。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Then the Lord said to him, "Know for certain that your descendants will be strangers in a country not their own, and they will be enslaved and mistreated four hundred years.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14 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并且他们所要服侍的那国，我要惩罚，后来他们必带着许多财物从那里出来。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But I will punish the nation they serve as slaves, and afterward they will come out with great possessions</a:t>
            </a: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.</a:t>
            </a:r>
            <a:endParaRPr lang="en-US" altLang="zh-CN" sz="3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1178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23528" y="116632"/>
            <a:ext cx="7886700" cy="615602"/>
          </a:xfrm>
        </p:spPr>
        <p:txBody>
          <a:bodyPr>
            <a:normAutofit fontScale="90000"/>
          </a:bodyPr>
          <a:lstStyle/>
          <a:p>
            <a:r>
              <a:rPr lang="zh-CN" altLang="en-US" b="1" dirty="0">
                <a:latin typeface="黑体" panose="02010609060101010101" pitchFamily="49" charset="-122"/>
                <a:ea typeface="黑体" panose="02010609060101010101" pitchFamily="49" charset="-122"/>
              </a:rPr>
              <a:t>创</a:t>
            </a:r>
            <a:r>
              <a:rPr lang="zh-CN" altLang="en-US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世记查经</a:t>
            </a:r>
            <a:r>
              <a:rPr lang="en-US" altLang="zh-CN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_</a:t>
            </a:r>
            <a:r>
              <a:rPr lang="en-US" altLang="zh-CN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18</a:t>
            </a:r>
            <a:endParaRPr lang="zh-CN" altLang="en-US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0" y="836712"/>
            <a:ext cx="9036496" cy="5904656"/>
          </a:xfrm>
        </p:spPr>
        <p:txBody>
          <a:bodyPr>
            <a:normAutofit/>
          </a:bodyPr>
          <a:lstStyle/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创世记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Genesis 15:1-21】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15 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但你要享大寿数，平平安安地归到你列祖那里，被人埋葬。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You, however, will go to your fathers in peace and be buried at a good old age.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16 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到了第四代，他们必回到此地，因为亚摩利人的罪孽还没有满盈。” 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In the fourth generation your descendants will come back here, for the sin of the Amorites has not yet reached its full measure</a:t>
            </a: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."</a:t>
            </a:r>
            <a:endParaRPr lang="en-US" altLang="zh-CN" sz="3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3034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23528" y="116632"/>
            <a:ext cx="7886700" cy="615602"/>
          </a:xfrm>
        </p:spPr>
        <p:txBody>
          <a:bodyPr>
            <a:normAutofit fontScale="90000"/>
          </a:bodyPr>
          <a:lstStyle/>
          <a:p>
            <a:r>
              <a:rPr lang="zh-CN" altLang="en-US" b="1" dirty="0">
                <a:latin typeface="黑体" panose="02010609060101010101" pitchFamily="49" charset="-122"/>
                <a:ea typeface="黑体" panose="02010609060101010101" pitchFamily="49" charset="-122"/>
              </a:rPr>
              <a:t>创</a:t>
            </a:r>
            <a:r>
              <a:rPr lang="zh-CN" altLang="en-US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世记查经</a:t>
            </a:r>
            <a:r>
              <a:rPr lang="en-US" altLang="zh-CN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_</a:t>
            </a:r>
            <a:r>
              <a:rPr lang="en-US" altLang="zh-CN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18</a:t>
            </a:r>
            <a:endParaRPr lang="zh-CN" altLang="en-US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0" y="836712"/>
            <a:ext cx="9036496" cy="5904656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创世记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Genesis 15:1-21】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17 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日落天黑，不料有冒烟的炉，并烧着的火把，从那些肉块中经过。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When the sun had set and darkness had fallen, a smoking firepot with a blazing torch appeared and passed between the pieces.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18 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当那日，耶和华与亚伯兰立约，说：“我已赐给你的后裔，从埃及河直到幼发拉底大河之地，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On that day the Lord made a covenant with Abram and said, "To your descendants I give this land, from the river of Egypt to the great river, the </a:t>
            </a: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Euphrates-</a:t>
            </a:r>
            <a:endParaRPr lang="en-US" altLang="zh-CN" sz="3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4349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4165</TotalTime>
  <Words>1341</Words>
  <Application>Microsoft Office PowerPoint</Application>
  <PresentationFormat>全屏显示(4:3)</PresentationFormat>
  <Paragraphs>157</Paragraphs>
  <Slides>23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23</vt:i4>
      </vt:variant>
    </vt:vector>
  </HeadingPairs>
  <TitlesOfParts>
    <vt:vector size="30" baseType="lpstr">
      <vt:lpstr>新細明體</vt:lpstr>
      <vt:lpstr>黑体</vt:lpstr>
      <vt:lpstr>宋体</vt:lpstr>
      <vt:lpstr>Arial</vt:lpstr>
      <vt:lpstr>Calibri</vt:lpstr>
      <vt:lpstr>Calibri Light</vt:lpstr>
      <vt:lpstr>Office Theme</vt:lpstr>
      <vt:lpstr>创世记查经_18</vt:lpstr>
      <vt:lpstr>创世记查经_18</vt:lpstr>
      <vt:lpstr>创世记查经_18</vt:lpstr>
      <vt:lpstr>创世记查经_18</vt:lpstr>
      <vt:lpstr>创世记查经_18</vt:lpstr>
      <vt:lpstr>创世记查经_18</vt:lpstr>
      <vt:lpstr>创世记查经_18</vt:lpstr>
      <vt:lpstr>创世记查经_18</vt:lpstr>
      <vt:lpstr>创世记查经_18</vt:lpstr>
      <vt:lpstr>创世记查经_18</vt:lpstr>
      <vt:lpstr>创世记查经_18</vt:lpstr>
      <vt:lpstr>创世记查经_18</vt:lpstr>
      <vt:lpstr>创世记查经_18</vt:lpstr>
      <vt:lpstr>创世记查经_18</vt:lpstr>
      <vt:lpstr>创世记查经_18</vt:lpstr>
      <vt:lpstr>创世记查经_18</vt:lpstr>
      <vt:lpstr>创世记查经_18</vt:lpstr>
      <vt:lpstr>创世记查经_18</vt:lpstr>
      <vt:lpstr>创世记查经_18</vt:lpstr>
      <vt:lpstr>创世记查经_18</vt:lpstr>
      <vt:lpstr>创世记查经_18</vt:lpstr>
      <vt:lpstr>创世记查经_18</vt:lpstr>
      <vt:lpstr>创世记查经_18—问题讨论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Windows 用户</dc:creator>
  <cp:lastModifiedBy>Barnabas Feng</cp:lastModifiedBy>
  <cp:revision>494</cp:revision>
  <dcterms:created xsi:type="dcterms:W3CDTF">2014-02-25T17:54:08Z</dcterms:created>
  <dcterms:modified xsi:type="dcterms:W3CDTF">2017-11-03T17:18:32Z</dcterms:modified>
</cp:coreProperties>
</file>