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3"/>
  </p:notesMasterIdLst>
  <p:handoutMasterIdLst>
    <p:handoutMasterId r:id="rId24"/>
  </p:handoutMasterIdLst>
  <p:sldIdLst>
    <p:sldId id="3702" r:id="rId2"/>
    <p:sldId id="3778" r:id="rId3"/>
    <p:sldId id="3779" r:id="rId4"/>
    <p:sldId id="3780" r:id="rId5"/>
    <p:sldId id="3781" r:id="rId6"/>
    <p:sldId id="3782" r:id="rId7"/>
    <p:sldId id="3783" r:id="rId8"/>
    <p:sldId id="3784" r:id="rId9"/>
    <p:sldId id="3785" r:id="rId10"/>
    <p:sldId id="3786" r:id="rId11"/>
    <p:sldId id="3787" r:id="rId12"/>
    <p:sldId id="3788" r:id="rId13"/>
    <p:sldId id="3789" r:id="rId14"/>
    <p:sldId id="3790" r:id="rId15"/>
    <p:sldId id="3791" r:id="rId16"/>
    <p:sldId id="3581" r:id="rId17"/>
    <p:sldId id="3701" r:id="rId18"/>
    <p:sldId id="3776" r:id="rId19"/>
    <p:sldId id="3706" r:id="rId20"/>
    <p:sldId id="3777" r:id="rId21"/>
    <p:sldId id="1098" r:id="rId22"/>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6359" autoAdjust="0"/>
    <p:restoredTop sz="94660"/>
  </p:normalViewPr>
  <p:slideViewPr>
    <p:cSldViewPr>
      <p:cViewPr varScale="1">
        <p:scale>
          <a:sx n="72" d="100"/>
          <a:sy n="72" d="100"/>
        </p:scale>
        <p:origin x="132" y="5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2023/7/21</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2023/7/21</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2023/7/21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2023/7/21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2023/7/21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2023/7/21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2023/7/21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2023/7/21</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2023/7/21</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2023/7/21</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2023/7/21</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2023/7/21</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2023/7/21</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2023/7/21</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Judges 4:1-24】</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以笏死后，以色列人又行耶和华眼中看为恶的事</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When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Ehud was dead, the children of Israel again did evil in the sight of the Lord.</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耶和华就把他们付与在夏琐作王的迦南王耶宾手中。他的将军是西西拉，住在外邦人的夏罗设</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Lord sold them into the hand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Jabin</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king of Canaan, who reigned in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Hazor</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The commander of his army was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Sisera</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who dwelt in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Harosheth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Hagoyim</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257639996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Judges 4:1-24】</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耶和华使西西拉和他一切车辆全军溃乱，在巴拉面前被刀杀败。西西拉下车步行逃跑</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Lord routed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Sisera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all his chariots and all his army with the edge of the sword before Barak; 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Sisera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alighted from his chariot and fled away on foot.</a:t>
            </a:r>
          </a:p>
          <a:p>
            <a:pPr marL="0" indent="0" algn="just">
              <a:lnSpc>
                <a:spcPct val="100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巴拉追赶车辆、军队，直到外邦人的夏罗设。西西拉的全军都倒在刀下，没有留下一人</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Barak pursued the chariots and the army as far as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Harosheth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Hagoyim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all the army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Sisera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fell by the edge of the sword; not a man was left.</a:t>
            </a:r>
          </a:p>
        </p:txBody>
      </p:sp>
    </p:spTree>
    <p:extLst>
      <p:ext uri="{BB962C8B-B14F-4D97-AF65-F5344CB8AC3E}">
        <p14:creationId xmlns:p14="http://schemas.microsoft.com/office/powerpoint/2010/main" val="167270651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4:1-24】</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只有西西拉步行逃跑，到了基尼人希百之妻雅亿的帐棚，因为夏琐王耶宾与基尼人希百家和好</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However</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Sisera</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had fled away on foot to the tent of Jael, the wife of Heber the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Kenite</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for there was peace between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Jabin</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king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Hazor</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the house of Heber the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Kenite</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雅亿出来迎接西西拉，对他说：“请我主进来，不要惧怕。”西西拉就进了她的帐棚，雅亿用被将他遮盖。</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Jael went out to meet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Sisera</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said to him, “Turn aside, my lord, turn aside to me; do not fear.” And when he had turned aside with her into the tent, she covered him with a blanket.</a:t>
            </a:r>
          </a:p>
        </p:txBody>
      </p:sp>
    </p:spTree>
    <p:extLst>
      <p:ext uri="{BB962C8B-B14F-4D97-AF65-F5344CB8AC3E}">
        <p14:creationId xmlns:p14="http://schemas.microsoft.com/office/powerpoint/2010/main" val="167270651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Judges 4:1-24】</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西西拉对雅亿说：“我渴了，求你给我一点水喝。”雅亿就打开皮袋，给他奶子喝，仍旧把他遮盖。</a:t>
            </a:r>
            <a:r>
              <a:rPr lang="en-US" altLang="zh-CN" sz="2900" b="1" kern="100" dirty="0">
                <a:latin typeface="微软雅黑" panose="020B0503020204020204" pitchFamily="34" charset="-122"/>
                <a:ea typeface="微软雅黑" panose="020B0503020204020204" pitchFamily="34" charset="-122"/>
                <a:cs typeface="Calibri" panose="020F0502020204030204" pitchFamily="34" charset="0"/>
              </a:rPr>
              <a:t>Then he said to her, “Please give me a little water to drink, for I am thirsty.” So she opened a jug of milk, gave him a drink, and covered him.</a:t>
            </a:r>
          </a:p>
          <a:p>
            <a:pPr marL="0" indent="0" algn="just">
              <a:lnSpc>
                <a:spcPct val="100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西西拉又对雅亿说：“请你站在帐棚门口，若有人来问你说：‘有人在这里没有？’你就说：‘没有。’” </a:t>
            </a:r>
            <a:r>
              <a:rPr lang="en-US" altLang="zh-CN" sz="2900" b="1" kern="100" dirty="0">
                <a:latin typeface="微软雅黑" panose="020B0503020204020204" pitchFamily="34" charset="-122"/>
                <a:ea typeface="微软雅黑" panose="020B0503020204020204" pitchFamily="34" charset="-122"/>
                <a:cs typeface="Calibri" panose="020F0502020204030204" pitchFamily="34" charset="0"/>
              </a:rPr>
              <a:t>And he said to her, “Stand at the door of the tent, and if any man comes and inquires of you, and says, ‘Is there any man here?’ you shall say, ‘No.’”</a:t>
            </a:r>
          </a:p>
        </p:txBody>
      </p:sp>
    </p:spTree>
    <p:extLst>
      <p:ext uri="{BB962C8B-B14F-4D97-AF65-F5344CB8AC3E}">
        <p14:creationId xmlns:p14="http://schemas.microsoft.com/office/powerpoint/2010/main" val="167270651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Judges 4:1-24】</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西西拉疲乏沉睡。希百的妻雅亿取了帐棚的橛子，手里拿着锤子，轻悄悄地到他旁边，将橛子从他鬓边钉进去，钉入地里。西西拉就死了</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Jael, Heber’s wife, took a tent peg and took a hammer in her hand, and went softly to him and drove the peg into his temple, and it went down into the ground; for he was fast asleep and weary. So he died</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9169755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Judges 4:1-24】</a:t>
            </a:r>
          </a:p>
          <a:p>
            <a:pPr marL="0" indent="0" algn="just">
              <a:lnSpc>
                <a:spcPct val="112000"/>
              </a:lnSpc>
              <a:buNone/>
            </a:pP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巴拉追赶西西拉的时候，雅亿出来迎接他说：“来吧，我将你所寻找的人给你看。”他就进入帐棚，看见西西拉已经死了，倒在地上，橛子还在他鬓中</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then, as Barak pursued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Sisera</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Jael came out to meet him, and said to him, “Come, I will show you the man whom you seek.” And when he went into her tent, there lay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Sisera</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dead with the peg in his temple.</a:t>
            </a:r>
          </a:p>
        </p:txBody>
      </p:sp>
    </p:spTree>
    <p:extLst>
      <p:ext uri="{BB962C8B-B14F-4D97-AF65-F5344CB8AC3E}">
        <p14:creationId xmlns:p14="http://schemas.microsoft.com/office/powerpoint/2010/main" val="29169755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Judges 4:1-24】</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这样，　神使迦南王耶宾被以色列人制伏了</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on that day God subdued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Jabin</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king of Canaan in the presence of the children of Israel.</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从此以色列人的手越发有力，胜了迦南王耶宾，直到将他灭绝了。</a:t>
            </a:r>
          </a:p>
          <a:p>
            <a:pPr marL="0" indent="0" algn="just">
              <a:lnSpc>
                <a:spcPct val="112000"/>
              </a:lnSpc>
              <a:buNone/>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And the hand of the children of Israel grew stronger and stronger against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Jabin</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king of Canaan, until they had destroyed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Jabin</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king of Canaan.</a:t>
            </a:r>
          </a:p>
        </p:txBody>
      </p:sp>
    </p:spTree>
    <p:extLst>
      <p:ext uri="{BB962C8B-B14F-4D97-AF65-F5344CB8AC3E}">
        <p14:creationId xmlns:p14="http://schemas.microsoft.com/office/powerpoint/2010/main" val="29169755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400" b="1" u="sng" kern="100" spc="100" dirty="0" smtClean="0">
                <a:latin typeface="微软雅黑" panose="020B0503020204020204" pitchFamily="34" charset="-122"/>
                <a:ea typeface="微软雅黑" panose="020B0503020204020204" pitchFamily="34" charset="-122"/>
                <a:cs typeface="Calibri" panose="020F0502020204030204" pitchFamily="34" charset="0"/>
              </a:rPr>
              <a:t>经文</a:t>
            </a:r>
            <a:r>
              <a:rPr lang="zh-CN" altLang="en-US" sz="3400" b="1" u="sng" kern="100" spc="100" dirty="0">
                <a:latin typeface="微软雅黑" panose="020B0503020204020204" pitchFamily="34" charset="-122"/>
                <a:ea typeface="微软雅黑" panose="020B0503020204020204" pitchFamily="34" charset="-122"/>
                <a:cs typeface="Calibri" panose="020F0502020204030204" pitchFamily="34" charset="0"/>
              </a:rPr>
              <a:t>简述：</a:t>
            </a:r>
          </a:p>
          <a:p>
            <a:pPr algn="just">
              <a:lnSpc>
                <a:spcPct val="120000"/>
              </a:lnSpc>
            </a:pPr>
            <a:r>
              <a:rPr lang="en-US" altLang="zh-CN" sz="3400" b="1" kern="100" spc="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spc="100" dirty="0" smtClean="0">
                <a:latin typeface="微软雅黑" panose="020B0503020204020204" pitchFamily="34" charset="-122"/>
                <a:ea typeface="微软雅黑" panose="020B0503020204020204" pitchFamily="34" charset="-122"/>
                <a:cs typeface="Calibri" panose="020F0502020204030204" pitchFamily="34" charset="0"/>
              </a:rPr>
              <a:t>以色列</a:t>
            </a: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悖逆神（第 </a:t>
            </a:r>
            <a:r>
              <a:rPr lang="en-US" altLang="zh-CN" sz="3400" b="1" kern="100" spc="100" dirty="0">
                <a:latin typeface="微软雅黑" panose="020B0503020204020204" pitchFamily="34" charset="-122"/>
                <a:ea typeface="微软雅黑" panose="020B0503020204020204" pitchFamily="34" charset="-122"/>
                <a:cs typeface="Calibri" panose="020F0502020204030204" pitchFamily="34" charset="0"/>
              </a:rPr>
              <a:t>1 </a:t>
            </a: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20000"/>
              </a:lnSpc>
            </a:pPr>
            <a:r>
              <a:rPr lang="en-US" altLang="zh-CN" sz="3400" b="1" kern="100" spc="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spc="100" dirty="0" smtClean="0">
                <a:latin typeface="微软雅黑" panose="020B0503020204020204" pitchFamily="34" charset="-122"/>
                <a:ea typeface="微软雅黑" panose="020B0503020204020204" pitchFamily="34" charset="-122"/>
                <a:cs typeface="Calibri" panose="020F0502020204030204" pitchFamily="34" charset="0"/>
              </a:rPr>
              <a:t>以色列</a:t>
            </a: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受耶宾的欺压（第 </a:t>
            </a:r>
            <a:r>
              <a:rPr lang="en-US" altLang="zh-CN" sz="3400" b="1" kern="100" spc="100" dirty="0">
                <a:latin typeface="微软雅黑" panose="020B0503020204020204" pitchFamily="34" charset="-122"/>
                <a:ea typeface="微软雅黑" panose="020B0503020204020204" pitchFamily="34" charset="-122"/>
                <a:cs typeface="Calibri" panose="020F0502020204030204" pitchFamily="34" charset="0"/>
              </a:rPr>
              <a:t>2-3 </a:t>
            </a: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20000"/>
              </a:lnSpc>
            </a:pPr>
            <a:r>
              <a:rPr lang="en-US" altLang="zh-CN" sz="3400" b="1" kern="100" spc="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spc="100" dirty="0" smtClean="0">
                <a:latin typeface="微软雅黑" panose="020B0503020204020204" pitchFamily="34" charset="-122"/>
                <a:ea typeface="微软雅黑" panose="020B0503020204020204" pitchFamily="34" charset="-122"/>
                <a:cs typeface="Calibri" panose="020F0502020204030204" pitchFamily="34" charset="0"/>
              </a:rPr>
              <a:t>以色列</a:t>
            </a: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听底波拉的判断（第 </a:t>
            </a:r>
            <a:r>
              <a:rPr lang="en-US" altLang="zh-CN" sz="3400" b="1" kern="100" spc="100" dirty="0">
                <a:latin typeface="微软雅黑" panose="020B0503020204020204" pitchFamily="34" charset="-122"/>
                <a:ea typeface="微软雅黑" panose="020B0503020204020204" pitchFamily="34" charset="-122"/>
                <a:cs typeface="Calibri" panose="020F0502020204030204" pitchFamily="34" charset="0"/>
              </a:rPr>
              <a:t>4-5 </a:t>
            </a: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20000"/>
              </a:lnSpc>
            </a:pPr>
            <a:r>
              <a:rPr lang="en-US" altLang="zh-CN" sz="3400" b="1" kern="100" spc="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spc="100" dirty="0" smtClean="0">
                <a:latin typeface="微软雅黑" panose="020B0503020204020204" pitchFamily="34" charset="-122"/>
                <a:ea typeface="微软雅黑" panose="020B0503020204020204" pitchFamily="34" charset="-122"/>
                <a:cs typeface="Calibri" panose="020F0502020204030204" pitchFamily="34" charset="0"/>
              </a:rPr>
              <a:t>以色列</a:t>
            </a: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蒙拯救脱离耶宾。</a:t>
            </a:r>
          </a:p>
          <a:p>
            <a:pPr lvl="1" algn="just">
              <a:lnSpc>
                <a:spcPct val="120000"/>
              </a:lnSpc>
            </a:pPr>
            <a:r>
              <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底波</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拉要求巴拉出兵（第 </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6-9 </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lvl="1" algn="just">
              <a:lnSpc>
                <a:spcPct val="120000"/>
              </a:lnSpc>
            </a:pPr>
            <a:r>
              <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二</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人联手，事就成了。</a:t>
            </a:r>
          </a:p>
          <a:p>
            <a:pPr lvl="1" algn="just">
              <a:lnSpc>
                <a:spcPct val="120000"/>
              </a:lnSpc>
            </a:pP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  西西</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拉</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元帅被</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雅</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亿所杀，成全</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了以色列的拯救（第 </a:t>
            </a:r>
            <a:r>
              <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rPr>
              <a:t>17-24 </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marL="0" indent="0" algn="just">
              <a:lnSpc>
                <a:spcPct val="112000"/>
              </a:lnSpc>
              <a:buNone/>
            </a:pPr>
            <a:endPar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90865154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000" b="1" u="sng" kern="100" spc="100" dirty="0" smtClean="0">
                <a:latin typeface="微软雅黑" panose="020B0503020204020204" pitchFamily="34" charset="-122"/>
                <a:ea typeface="微软雅黑" panose="020B0503020204020204" pitchFamily="34" charset="-122"/>
                <a:cs typeface="Calibri" panose="020F0502020204030204" pitchFamily="34" charset="0"/>
              </a:rPr>
              <a:t>以色列</a:t>
            </a:r>
            <a:r>
              <a:rPr lang="zh-CN" altLang="en-US" sz="3000" b="1" u="sng" kern="100" spc="100" dirty="0">
                <a:latin typeface="微软雅黑" panose="020B0503020204020204" pitchFamily="34" charset="-122"/>
                <a:ea typeface="微软雅黑" panose="020B0503020204020204" pitchFamily="34" charset="-122"/>
                <a:cs typeface="Calibri" panose="020F0502020204030204" pitchFamily="34" charset="0"/>
              </a:rPr>
              <a:t>仇敌的兴起</a:t>
            </a:r>
          </a:p>
          <a:p>
            <a:pPr algn="just">
              <a:lnSpc>
                <a:spcPct val="112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以色列人虚假的“安舒”</a:t>
            </a:r>
          </a:p>
          <a:p>
            <a:pPr algn="just">
              <a:lnSpc>
                <a:spcPct val="112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“安舒”导致堕落</a:t>
            </a:r>
            <a:endPar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spc="100" dirty="0" smtClean="0">
                <a:latin typeface="微软雅黑" panose="020B0503020204020204" pitchFamily="34" charset="-122"/>
                <a:ea typeface="微软雅黑" panose="020B0503020204020204" pitchFamily="34" charset="-122"/>
                <a:cs typeface="Calibri" panose="020F0502020204030204" pitchFamily="34" charset="0"/>
              </a:rPr>
              <a:t>箴 </a:t>
            </a:r>
            <a:r>
              <a:rPr lang="en-US" altLang="zh-CN" sz="3000" b="1" u="sng" kern="100" spc="100" dirty="0" err="1" smtClean="0">
                <a:latin typeface="微软雅黑" panose="020B0503020204020204" pitchFamily="34" charset="-122"/>
                <a:ea typeface="微软雅黑" panose="020B0503020204020204" pitchFamily="34" charset="-122"/>
                <a:cs typeface="Calibri" panose="020F0502020204030204" pitchFamily="34" charset="0"/>
              </a:rPr>
              <a:t>Prov</a:t>
            </a:r>
            <a:r>
              <a:rPr lang="en-US" altLang="zh-CN" sz="3000" b="1" u="sng" kern="100" spc="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spc="100" dirty="0">
                <a:latin typeface="微软雅黑" panose="020B0503020204020204" pitchFamily="34" charset="-122"/>
                <a:ea typeface="微软雅黑" panose="020B0503020204020204" pitchFamily="34" charset="-122"/>
                <a:cs typeface="Calibri" panose="020F0502020204030204" pitchFamily="34" charset="0"/>
              </a:rPr>
              <a:t>1:32</a:t>
            </a:r>
            <a:r>
              <a:rPr lang="en-US" altLang="zh-CN" sz="3000" b="1" u="sng" kern="100" spc="100" dirty="0" smtClean="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zh-CN" altLang="en-US" sz="30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愚昧</a:t>
            </a:r>
            <a:r>
              <a:rPr lang="zh-CN" altLang="en-US"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人背道，必杀己身；愚顽人安逸，必害己命。</a:t>
            </a:r>
          </a:p>
          <a:p>
            <a:pPr marL="0" indent="0" algn="just">
              <a:lnSpc>
                <a:spcPct val="112000"/>
              </a:lnSpc>
              <a:buNone/>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For the turning away of the simple will slay them, And the complacency of fools will destroy them;</a:t>
            </a:r>
          </a:p>
          <a:p>
            <a:pPr algn="just">
              <a:lnSpc>
                <a:spcPct val="112000"/>
              </a:lnSpc>
            </a:pPr>
            <a:endParaRPr lang="zh-CN" altLang="en-US" sz="800" b="1" kern="100" spc="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神兴起以色列的仇敌</a:t>
            </a:r>
          </a:p>
          <a:p>
            <a:pPr algn="just">
              <a:lnSpc>
                <a:spcPct val="112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以色列人呼求神的拯救</a:t>
            </a:r>
          </a:p>
        </p:txBody>
      </p:sp>
    </p:spTree>
    <p:extLst>
      <p:ext uri="{BB962C8B-B14F-4D97-AF65-F5344CB8AC3E}">
        <p14:creationId xmlns:p14="http://schemas.microsoft.com/office/powerpoint/2010/main" val="216823299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400" b="1" u="sng" kern="100" spc="100" dirty="0" smtClean="0">
                <a:latin typeface="微软雅黑" panose="020B0503020204020204" pitchFamily="34" charset="-122"/>
                <a:ea typeface="微软雅黑" panose="020B0503020204020204" pitchFamily="34" charset="-122"/>
                <a:cs typeface="Calibri" panose="020F0502020204030204" pitchFamily="34" charset="0"/>
              </a:rPr>
              <a:t>底波</a:t>
            </a:r>
            <a:r>
              <a:rPr lang="zh-CN" altLang="en-US" sz="3400" b="1" u="sng" kern="100" spc="100" dirty="0">
                <a:latin typeface="微软雅黑" panose="020B0503020204020204" pitchFamily="34" charset="-122"/>
                <a:ea typeface="微软雅黑" panose="020B0503020204020204" pitchFamily="34" charset="-122"/>
                <a:cs typeface="Calibri" panose="020F0502020204030204" pitchFamily="34" charset="0"/>
              </a:rPr>
              <a:t>拉（女士师）</a:t>
            </a: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底波拉顺服神的带领（底波拉被神兴起）</a:t>
            </a: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以色列听从底波拉的判断（评判）</a:t>
            </a: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底波拉尊敬并服从巴拉</a:t>
            </a: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勇敢的底波拉“能说也能行”</a:t>
            </a:r>
          </a:p>
        </p:txBody>
      </p:sp>
    </p:spTree>
    <p:extLst>
      <p:ext uri="{BB962C8B-B14F-4D97-AF65-F5344CB8AC3E}">
        <p14:creationId xmlns:p14="http://schemas.microsoft.com/office/powerpoint/2010/main" val="27102174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400" b="1" u="sng" kern="100" spc="100" dirty="0" smtClean="0">
                <a:latin typeface="微软雅黑" panose="020B0503020204020204" pitchFamily="34" charset="-122"/>
                <a:ea typeface="微软雅黑" panose="020B0503020204020204" pitchFamily="34" charset="-122"/>
                <a:cs typeface="Calibri" panose="020F0502020204030204" pitchFamily="34" charset="0"/>
              </a:rPr>
              <a:t>以色列</a:t>
            </a:r>
            <a:r>
              <a:rPr lang="zh-CN" altLang="en-US" sz="3400" b="1" u="sng" kern="100" spc="100" dirty="0">
                <a:latin typeface="微软雅黑" panose="020B0503020204020204" pitchFamily="34" charset="-122"/>
                <a:ea typeface="微软雅黑" panose="020B0503020204020204" pitchFamily="34" charset="-122"/>
                <a:cs typeface="Calibri" panose="020F0502020204030204" pitchFamily="34" charset="0"/>
              </a:rPr>
              <a:t>的统帅巴拉</a:t>
            </a: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信心软弱？</a:t>
            </a: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仰望神的同在？</a:t>
            </a: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不在意自己是否得荣耀，只在意以色列人是否可以得胜</a:t>
            </a: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奋勇杀敌，不留一人</a:t>
            </a:r>
          </a:p>
        </p:txBody>
      </p:sp>
    </p:spTree>
    <p:extLst>
      <p:ext uri="{BB962C8B-B14F-4D97-AF65-F5344CB8AC3E}">
        <p14:creationId xmlns:p14="http://schemas.microsoft.com/office/powerpoint/2010/main" val="587611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Judges 4:1-24】</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耶宾王有铁车九百辆。他大大欺压以色列人二十年，以色列人就呼求耶和华</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children of Israel cried out to the Lord; for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Jabin</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had nine hundred chariots of iron, and for twenty years he had harshly oppressed the children of Israel.</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有一位女先知名叫底波拉，是拉比多的妻，当时作以色列的士师</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Deborah, a prophetess, the wife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Lapidoth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was judging Israel at that time.</a:t>
            </a:r>
          </a:p>
        </p:txBody>
      </p:sp>
    </p:spTree>
    <p:extLst>
      <p:ext uri="{BB962C8B-B14F-4D97-AF65-F5344CB8AC3E}">
        <p14:creationId xmlns:p14="http://schemas.microsoft.com/office/powerpoint/2010/main" val="167270651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400" b="1" u="sng" kern="100" spc="100" dirty="0" smtClean="0">
                <a:latin typeface="微软雅黑" panose="020B0503020204020204" pitchFamily="34" charset="-122"/>
                <a:ea typeface="微软雅黑" panose="020B0503020204020204" pitchFamily="34" charset="-122"/>
                <a:cs typeface="Calibri" panose="020F0502020204030204" pitchFamily="34" charset="0"/>
              </a:rPr>
              <a:t>外</a:t>
            </a:r>
            <a:r>
              <a:rPr lang="zh-CN" altLang="en-US" sz="3400" b="1" u="sng" kern="100" spc="100" dirty="0">
                <a:latin typeface="微软雅黑" panose="020B0503020204020204" pitchFamily="34" charset="-122"/>
                <a:ea typeface="微软雅黑" panose="020B0503020204020204" pitchFamily="34" charset="-122"/>
                <a:cs typeface="Calibri" panose="020F0502020204030204" pitchFamily="34" charset="0"/>
              </a:rPr>
              <a:t>邦女子</a:t>
            </a:r>
            <a:r>
              <a:rPr lang="en-US" altLang="zh-CN" sz="3400"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spc="100" dirty="0">
                <a:latin typeface="微软雅黑" panose="020B0503020204020204" pitchFamily="34" charset="-122"/>
                <a:ea typeface="微软雅黑" panose="020B0503020204020204" pitchFamily="34" charset="-122"/>
                <a:cs typeface="Calibri" panose="020F0502020204030204" pitchFamily="34" charset="0"/>
              </a:rPr>
              <a:t>雅亿</a:t>
            </a: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独自杀敌</a:t>
            </a: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谋略和勇气</a:t>
            </a:r>
          </a:p>
        </p:txBody>
      </p:sp>
    </p:spTree>
    <p:extLst>
      <p:ext uri="{BB962C8B-B14F-4D97-AF65-F5344CB8AC3E}">
        <p14:creationId xmlns:p14="http://schemas.microsoft.com/office/powerpoint/2010/main" val="155664385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spcAft>
                <a:spcPts val="0"/>
              </a:spcAft>
              <a:buNone/>
            </a:pPr>
            <a:r>
              <a:rPr lang="zh-CN" altLang="en-US" sz="3400" b="1" u="sng" kern="100" spc="100" dirty="0" smtClean="0">
                <a:latin typeface="微软雅黑" panose="020B0503020204020204" pitchFamily="34" charset="-122"/>
                <a:ea typeface="微软雅黑" panose="020B0503020204020204" pitchFamily="34" charset="-122"/>
                <a:cs typeface="Calibri" panose="020F0502020204030204" pitchFamily="34" charset="0"/>
              </a:rPr>
              <a:t>分享讨论：</a:t>
            </a:r>
            <a:endParaRPr lang="en-US" altLang="zh-CN" sz="34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spcAft>
                <a:spcPts val="0"/>
              </a:spcAft>
              <a:buAutoNum type="arabicParenR"/>
            </a:pPr>
            <a:r>
              <a:rPr lang="zh-CN" altLang="en-US" sz="3400" b="1" kern="100" spc="100" dirty="0" smtClean="0">
                <a:latin typeface="微软雅黑" panose="020B0503020204020204" pitchFamily="34" charset="-122"/>
                <a:ea typeface="微软雅黑" panose="020B0503020204020204" pitchFamily="34" charset="-122"/>
                <a:cs typeface="Calibri" panose="020F0502020204030204" pitchFamily="34" charset="0"/>
              </a:rPr>
              <a:t>希伯来</a:t>
            </a: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书</a:t>
            </a:r>
            <a:r>
              <a:rPr lang="en-US" altLang="zh-CN" sz="3400" b="1" kern="100" spc="100" dirty="0">
                <a:latin typeface="微软雅黑" panose="020B0503020204020204" pitchFamily="34" charset="-122"/>
                <a:ea typeface="微软雅黑" panose="020B0503020204020204" pitchFamily="34" charset="-122"/>
                <a:cs typeface="Calibri" panose="020F0502020204030204" pitchFamily="34" charset="0"/>
              </a:rPr>
              <a:t>11</a:t>
            </a: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章</a:t>
            </a:r>
            <a:r>
              <a:rPr lang="en-US" altLang="zh-CN" sz="3400" b="1" kern="100" spc="100" dirty="0">
                <a:latin typeface="微软雅黑" panose="020B0503020204020204" pitchFamily="34" charset="-122"/>
                <a:ea typeface="微软雅黑" panose="020B0503020204020204" pitchFamily="34" charset="-122"/>
                <a:cs typeface="Calibri" panose="020F0502020204030204" pitchFamily="34" charset="0"/>
              </a:rPr>
              <a:t>32</a:t>
            </a: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节将巴拉列为信心英雄，讨论巴拉对神的信心体现在何处？</a:t>
            </a:r>
          </a:p>
          <a:p>
            <a:pPr marL="514350" indent="-514350" algn="just">
              <a:lnSpc>
                <a:spcPct val="150000"/>
              </a:lnSpc>
              <a:spcAft>
                <a:spcPts val="0"/>
              </a:spcAft>
              <a:buAutoNum type="arabicParenR"/>
            </a:pPr>
            <a:endParaRPr lang="zh-CN" altLang="en-US" sz="10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Font typeface="Arial" panose="020B0604020202020204" pitchFamily="34" charset="0"/>
              <a:buAutoNum type="arabicParenR"/>
            </a:pPr>
            <a:r>
              <a:rPr lang="zh-CN" altLang="en-US" sz="3400" b="1" kern="100" spc="100" dirty="0" smtClean="0">
                <a:latin typeface="微软雅黑" panose="020B0503020204020204" pitchFamily="34" charset="-122"/>
                <a:ea typeface="微软雅黑" panose="020B0503020204020204" pitchFamily="34" charset="-122"/>
                <a:cs typeface="Calibri" panose="020F0502020204030204" pitchFamily="34" charset="0"/>
              </a:rPr>
              <a:t>女子</a:t>
            </a: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雅亿独自一人时的“鲁莽”成就义举，女子夏娃独自一人时的“鲁莽”导致犯罪。讨论：是什么原因导致两者的“鲁莽”产生如此不同的结果</a:t>
            </a:r>
            <a:r>
              <a:rPr lang="zh-CN" altLang="en-US" sz="34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4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Font typeface="Arial" panose="020B0604020202020204" pitchFamily="34" charset="0"/>
              <a:buAutoNum type="arabicParenR"/>
            </a:pPr>
            <a:endParaRPr lang="en-US" altLang="zh-CN" sz="8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spcAft>
                <a:spcPts val="0"/>
              </a:spcAft>
              <a:buFont typeface="Arial" panose="020B0604020202020204" pitchFamily="34" charset="0"/>
              <a:buAutoNum type="arabicParenR"/>
            </a:pPr>
            <a:r>
              <a:rPr lang="zh-CN" altLang="en-US" sz="3400" b="1" kern="100" spc="100" dirty="0" smtClean="0">
                <a:latin typeface="微软雅黑" panose="020B0503020204020204" pitchFamily="34" charset="-122"/>
                <a:ea typeface="微软雅黑" panose="020B0503020204020204" pitchFamily="34" charset="-122"/>
                <a:cs typeface="Calibri" panose="020F0502020204030204" pitchFamily="34" charset="0"/>
              </a:rPr>
              <a:t>分享回顾自己</a:t>
            </a: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从前看似“鲁莽”，但实则正确的行为。</a:t>
            </a: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Judges 4:1-24】</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她住在以法莲山地拉玛和伯特利中间，在底波拉的棕树下。以色列人都上她那里去听判断</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she would sit under the palm tree of Deborah between Ramah and Bethel in the mountains of Ephraim. And the children of Israel came up to her for judgment</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6727065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Judges 4:1-24】</a:t>
            </a:r>
          </a:p>
          <a:p>
            <a:pPr marL="0" indent="0" algn="just">
              <a:lnSpc>
                <a:spcPct val="112000"/>
              </a:lnSpc>
              <a:buNone/>
            </a:pP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她打发人从拿弗他利的基低斯，将亚比挪庵的儿子巴拉召了来，对他说：“耶和华以色列的　神吩咐你说：‘你率领一万拿弗他利和西布伦人上他泊山去</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she sent and called for Barak the son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Abinoam</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from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Kedesh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in Naphtali, and said to him, “Has not the Lord God of Israel commanded, ‘Go and deploy troops at Mount Tabor; take with you ten thousand men of the sons of Naphtali and of the sons of Zebulun;</a:t>
            </a:r>
          </a:p>
        </p:txBody>
      </p:sp>
    </p:spTree>
    <p:extLst>
      <p:ext uri="{BB962C8B-B14F-4D97-AF65-F5344CB8AC3E}">
        <p14:creationId xmlns:p14="http://schemas.microsoft.com/office/powerpoint/2010/main" val="167270651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Judges 4:1-24】</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我必使耶宾的将军西西拉率领他的车辆和全军往基顺河，到你那里去，我必将他交在你手中。’</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against you I will deploy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Sisera</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the commander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Jabin’s</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army, with his chariots and his multitude at the River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Kishon</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and I will deliver him into your hand’?”</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巴拉说：“你若同我去，我就去；你若不同我去，我就不去。”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And Barak said to her, “If you will go with me, then I will go; but if you will not go with me, I will not go!”</a:t>
            </a:r>
          </a:p>
        </p:txBody>
      </p:sp>
    </p:spTree>
    <p:extLst>
      <p:ext uri="{BB962C8B-B14F-4D97-AF65-F5344CB8AC3E}">
        <p14:creationId xmlns:p14="http://schemas.microsoft.com/office/powerpoint/2010/main" val="167270651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Judges 4:1-24】</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底波拉说：“我必与你同去，只是你在所行的路上得不着荣耀，因为耶和华要将西西拉交在一个妇人手里。”于是底波拉起来，与巴拉一同往基低斯去了</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she said, “I will surely go with you; nevertheless there will be no glory for you in the journey you are taking, for the Lord will sell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Sisera</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into the hand of a woman.” Then Deborah arose and went with Barak to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Kedesh</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67270651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4:1-24】</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巴拉就招聚西布伦人和拿弗他利人到基低斯，跟他上去的有一万人。底波拉也同他上去</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Barak called Zebulun and Naphtali to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Kedesh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he went up with ten thousand men under his command, and Deborah went up with him.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摩西岳父（或作“内兄”）何巴的后裔基尼人希百，曾离开基尼族，到靠近基低斯、撒拿音的橡树旁支搭帐棚。</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Now Heber the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Kenite</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of the children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Hobab</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father-in-law of Moses, had separated himself from the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Kenites</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pitched his tent near the terebinth tree at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Zaanaim</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which is beside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Kedesh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167270651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Judges 4:1-24】</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有人告诉西西拉说：“亚比挪庵的儿子巴拉已经上他泊山了。” </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they reported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Sisera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that Barak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Abinoam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had gone up to Mount Tabor.</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西西拉就聚集所有的铁车九百辆和跟随他的全军，从外邦人的夏罗设出来，到了基顺河</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Sisera</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gathered together all his chariots, nine hundred chariots of iron, and all the people who were with him, from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Harosheth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Hagoyim</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to the River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Kishon</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167270651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Judges 4:1-24】</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底波拉对巴拉说：“你起来，今日就是耶和华将西西拉交在你手的日子。耶和华岂不在你前头行吗？”于是巴拉下了他泊山，跟随他有一万人</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Deborah said to Barak, “Up! For this is the day in which the Lord has delivered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Sisera</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into your hand. Has not the Lord gone out before you?” So Barak went down from Mount Tabor with ten thousand men following him</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67270651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18875</TotalTime>
  <Words>2080</Words>
  <Application>Microsoft Office PowerPoint</Application>
  <PresentationFormat>On-screen Show (4:3)</PresentationFormat>
  <Paragraphs>94</Paragraphs>
  <Slides>21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Microsoft YaHei</vt:lpstr>
      <vt:lpstr>新細明體</vt:lpstr>
      <vt:lpstr>宋体</vt: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BCCC</cp:lastModifiedBy>
  <cp:revision>1737</cp:revision>
  <dcterms:created xsi:type="dcterms:W3CDTF">2014-02-25T17:54:08Z</dcterms:created>
  <dcterms:modified xsi:type="dcterms:W3CDTF">2023-07-22T03:21:09Z</dcterms:modified>
</cp:coreProperties>
</file>