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18"/>
  </p:notesMasterIdLst>
  <p:handoutMasterIdLst>
    <p:handoutMasterId r:id="rId19"/>
  </p:handoutMasterIdLst>
  <p:sldIdLst>
    <p:sldId id="3840" r:id="rId2"/>
    <p:sldId id="4102" r:id="rId3"/>
    <p:sldId id="4103" r:id="rId4"/>
    <p:sldId id="4104" r:id="rId5"/>
    <p:sldId id="4105" r:id="rId6"/>
    <p:sldId id="4106" r:id="rId7"/>
    <p:sldId id="4107" r:id="rId8"/>
    <p:sldId id="4108" r:id="rId9"/>
    <p:sldId id="4109" r:id="rId10"/>
    <p:sldId id="4110" r:id="rId11"/>
    <p:sldId id="4111" r:id="rId12"/>
    <p:sldId id="4112" r:id="rId13"/>
    <p:sldId id="4067" r:id="rId14"/>
    <p:sldId id="4091" r:id="rId15"/>
    <p:sldId id="4092" r:id="rId16"/>
    <p:sldId id="1098" r:id="rId17"/>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6359" autoAdjust="0"/>
    <p:restoredTop sz="94660"/>
  </p:normalViewPr>
  <p:slideViewPr>
    <p:cSldViewPr>
      <p:cViewPr varScale="1">
        <p:scale>
          <a:sx n="72" d="100"/>
          <a:sy n="72" d="100"/>
        </p:scale>
        <p:origin x="132"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2024/1/26</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2024/1/26</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2024/1/26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2024/1/26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2024/1/26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2024/1/26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2024/1/26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2024/1/26</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2024/1/26</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2024/1/26</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2024/1/26</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2024/1/26</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2024/1/26</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2024/1/26</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路得记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Ruth 4:1-22】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波阿斯到了城门，坐在那里，恰巧波阿斯所说的那至近的亲属经过。波阿斯说：“某人哪，你来坐在这里。”他就来坐下</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Boaz went up to the gate and sat down there; and behold, the close relative of whom Boaz had spoken came by. So Boaz said, “Come aside, friend, sit down here.” So he came aside and sat down.</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波阿斯又从本城的长老中拣选了十人，对他们说：“请你们坐在这里。”他们就都坐下</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 took ten men of the elders of the city, and said, “Sit down here.” So they sat down.</a:t>
            </a:r>
          </a:p>
        </p:txBody>
      </p:sp>
    </p:spTree>
    <p:extLst>
      <p:ext uri="{BB962C8B-B14F-4D97-AF65-F5344CB8AC3E}">
        <p14:creationId xmlns:p14="http://schemas.microsoft.com/office/powerpoint/2010/main" val="18315926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路得记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Ruth 4:1-22】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妇人们对拿俄米说：“耶和华是应当称颂的，因为今日没有撇下你使你无至近的亲属。愿这孩子在以色列中得名声。</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the women said to Naomi, “Blessed be the Lord, who has not left you this day without a close relative; and may his name be famous in Israel!</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他必提起你的精神，奉养你的老，因为是爱慕你的那儿妇所生的，有这儿妇比有七个儿子还好。”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may he be to you a restorer of life and a nourisher of your old age; for your daughter-in-law, who loves you, who is better to you than seven sons, has borne him.”</a:t>
            </a:r>
          </a:p>
        </p:txBody>
      </p:sp>
    </p:spTree>
    <p:extLst>
      <p:ext uri="{BB962C8B-B14F-4D97-AF65-F5344CB8AC3E}">
        <p14:creationId xmlns:p14="http://schemas.microsoft.com/office/powerpoint/2010/main" val="134313250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路得记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Ruth 4:1-22】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拿俄米就把孩子抱在怀中，作他的养母</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Naomi took the child and laid him on her bosom, and became a nurse to him. </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邻舍的妇人说：“拿俄米得孩子了。”就给孩子起名叫俄备得。这俄备得是耶西的父，耶西是大卫的父。</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Also the neighbor women gave him a name, saying, “There is a son born to Naomi.” And they called his name Obed. He is the father of Jesse, the father of David.</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法勒斯的后代记在下面：法勒斯生希斯仑</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this is the genealogy of Perez: Perez begot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Hezron</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134313250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路得记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Ruth 4:1-22】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希斯仑生兰；兰生亚米拿达</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err="1" smtClean="0">
                <a:latin typeface="微软雅黑" panose="020B0503020204020204" pitchFamily="34" charset="-122"/>
                <a:ea typeface="微软雅黑" panose="020B0503020204020204" pitchFamily="34" charset="-122"/>
                <a:cs typeface="Calibri" panose="020F0502020204030204" pitchFamily="34" charset="0"/>
              </a:rPr>
              <a:t>Hezron</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begot Ram, and Ram begot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Amminadab</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亚米拿达生拿顺；拿顺生撒门</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err="1" smtClean="0">
                <a:latin typeface="微软雅黑" panose="020B0503020204020204" pitchFamily="34" charset="-122"/>
                <a:ea typeface="微软雅黑" panose="020B0503020204020204" pitchFamily="34" charset="-122"/>
                <a:cs typeface="Calibri" panose="020F0502020204030204" pitchFamily="34" charset="0"/>
              </a:rPr>
              <a:t>Amminadab</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begot 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ahshon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Nahshon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begot Salmon;</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撒门生波阿斯；波阿斯生俄备得</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Salmon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begot Boaz, and Boaz begot Obed;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俄备得生耶西；耶西生大卫</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Obed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begot Jesse, and Jesse begot David.</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34313250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000" b="1" u="sng" kern="100" spc="100" dirty="0" smtClean="0">
                <a:latin typeface="微软雅黑" panose="020B0503020204020204" pitchFamily="34" charset="-122"/>
                <a:ea typeface="微软雅黑" panose="020B0503020204020204" pitchFamily="34" charset="-122"/>
                <a:cs typeface="Calibri" panose="020F0502020204030204" pitchFamily="34" charset="0"/>
              </a:rPr>
              <a:t>经文</a:t>
            </a:r>
            <a:r>
              <a:rPr lang="zh-CN" altLang="en-US" sz="3000" b="1" u="sng" kern="100" spc="100" dirty="0">
                <a:latin typeface="微软雅黑" panose="020B0503020204020204" pitchFamily="34" charset="-122"/>
                <a:ea typeface="微软雅黑" panose="020B0503020204020204" pitchFamily="34" charset="-122"/>
                <a:cs typeface="Calibri" panose="020F0502020204030204" pitchFamily="34" charset="0"/>
              </a:rPr>
              <a:t>简述</a:t>
            </a:r>
            <a:r>
              <a:rPr lang="zh-CN" altLang="en-US" sz="3000" b="1" u="sng" kern="100" spc="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u="sng"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       本章</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记述了波阿斯与路得的结合，从这个婚姻里的后裔中，大卫将要生出；而且预表了将有外邦人归向神。</a:t>
            </a:r>
          </a:p>
          <a:p>
            <a:pPr algn="just">
              <a:lnSpc>
                <a:spcPct val="112000"/>
              </a:lnSpc>
            </a:pP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spc="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另</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一个亲属拒绝赎买产业和迎娶路得，波阿斯迎娶路得和赎买产业。</a:t>
            </a:r>
          </a:p>
          <a:p>
            <a:pPr algn="just">
              <a:lnSpc>
                <a:spcPct val="112000"/>
              </a:lnSpc>
            </a:pP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spc="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众人</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祝福波阿斯与路得的婚姻（</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9-12</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节）。</a:t>
            </a:r>
          </a:p>
          <a:p>
            <a:pPr algn="just">
              <a:lnSpc>
                <a:spcPct val="112000"/>
              </a:lnSpc>
            </a:pP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spc="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路得的孩子俄备得（主的仆人）出生（</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13-17</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节）。</a:t>
            </a:r>
          </a:p>
          <a:p>
            <a:pPr algn="just">
              <a:lnSpc>
                <a:spcPct val="112000"/>
              </a:lnSpc>
            </a:pP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spc="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大卫</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的家谱（</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18-22</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节）</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a:t>
            </a:r>
            <a:endPar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27523446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200000"/>
              </a:lnSpc>
              <a:buNone/>
            </a:pPr>
            <a:r>
              <a:rPr lang="zh-CN" altLang="en-US" sz="3000" b="1" u="sng" kern="100" spc="100" dirty="0" smtClean="0">
                <a:latin typeface="微软雅黑" panose="020B0503020204020204" pitchFamily="34" charset="-122"/>
                <a:ea typeface="微软雅黑" panose="020B0503020204020204" pitchFamily="34" charset="-122"/>
                <a:cs typeface="Calibri" panose="020F0502020204030204" pitchFamily="34" charset="0"/>
              </a:rPr>
              <a:t>至</a:t>
            </a:r>
            <a:r>
              <a:rPr lang="zh-CN" altLang="en-US" sz="3000" b="1" u="sng" kern="100" spc="100" dirty="0">
                <a:latin typeface="微软雅黑" panose="020B0503020204020204" pitchFamily="34" charset="-122"/>
                <a:ea typeface="微软雅黑" panose="020B0503020204020204" pitchFamily="34" charset="-122"/>
                <a:cs typeface="Calibri" panose="020F0502020204030204" pitchFamily="34" charset="0"/>
              </a:rPr>
              <a:t>亲代赎</a:t>
            </a:r>
          </a:p>
          <a:p>
            <a:pPr algn="just">
              <a:lnSpc>
                <a:spcPct val="200000"/>
              </a:lnSpc>
            </a:pP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	赎买者必须是被赎者至近的亲属；</a:t>
            </a:r>
          </a:p>
          <a:p>
            <a:pPr algn="just">
              <a:lnSpc>
                <a:spcPct val="200000"/>
              </a:lnSpc>
            </a:pP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	赎买者必须愿意代赎；</a:t>
            </a:r>
          </a:p>
          <a:p>
            <a:pPr algn="just">
              <a:lnSpc>
                <a:spcPct val="200000"/>
              </a:lnSpc>
            </a:pP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	赎买者必须有能力代赎；</a:t>
            </a:r>
          </a:p>
          <a:p>
            <a:pPr algn="just">
              <a:lnSpc>
                <a:spcPct val="200000"/>
              </a:lnSpc>
            </a:pP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	赎买者必须是自由人；</a:t>
            </a:r>
          </a:p>
        </p:txBody>
      </p:sp>
    </p:spTree>
    <p:extLst>
      <p:ext uri="{BB962C8B-B14F-4D97-AF65-F5344CB8AC3E}">
        <p14:creationId xmlns:p14="http://schemas.microsoft.com/office/powerpoint/2010/main" val="202185504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200000"/>
              </a:lnSpc>
              <a:buNone/>
            </a:pPr>
            <a:r>
              <a:rPr lang="zh-CN" altLang="en-US" sz="3000" b="1" u="sng" kern="100" spc="100" dirty="0" smtClean="0">
                <a:latin typeface="微软雅黑" panose="020B0503020204020204" pitchFamily="34" charset="-122"/>
                <a:ea typeface="微软雅黑" panose="020B0503020204020204" pitchFamily="34" charset="-122"/>
                <a:cs typeface="Calibri" panose="020F0502020204030204" pitchFamily="34" charset="0"/>
              </a:rPr>
              <a:t>由</a:t>
            </a:r>
            <a:r>
              <a:rPr lang="zh-CN" altLang="en-US" sz="3000" b="1" u="sng" kern="100" spc="100" dirty="0">
                <a:latin typeface="微软雅黑" panose="020B0503020204020204" pitchFamily="34" charset="-122"/>
                <a:ea typeface="微软雅黑" panose="020B0503020204020204" pitchFamily="34" charset="-122"/>
                <a:cs typeface="Calibri" panose="020F0502020204030204" pitchFamily="34" charset="0"/>
              </a:rPr>
              <a:t>“苦”转“甜”</a:t>
            </a:r>
          </a:p>
          <a:p>
            <a:pPr algn="just">
              <a:lnSpc>
                <a:spcPct val="200000"/>
              </a:lnSpc>
            </a:pP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	苦的由来</a:t>
            </a:r>
          </a:p>
          <a:p>
            <a:pPr algn="just">
              <a:lnSpc>
                <a:spcPct val="200000"/>
              </a:lnSpc>
            </a:pP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	苦</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—&gt;</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甜</a:t>
            </a:r>
          </a:p>
        </p:txBody>
      </p:sp>
    </p:spTree>
    <p:extLst>
      <p:ext uri="{BB962C8B-B14F-4D97-AF65-F5344CB8AC3E}">
        <p14:creationId xmlns:p14="http://schemas.microsoft.com/office/powerpoint/2010/main" val="202185504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spcAft>
                <a:spcPts val="0"/>
              </a:spcAft>
              <a:buNone/>
            </a:pPr>
            <a:r>
              <a:rPr lang="zh-CN" altLang="en-US" sz="3000" b="1" u="sng" kern="100" spc="100" dirty="0" smtClean="0">
                <a:latin typeface="微软雅黑" panose="020B0503020204020204" pitchFamily="34" charset="-122"/>
                <a:ea typeface="微软雅黑" panose="020B0503020204020204" pitchFamily="34" charset="-122"/>
                <a:cs typeface="Calibri" panose="020F0502020204030204" pitchFamily="34" charset="0"/>
              </a:rPr>
              <a:t>问题讨论：</a:t>
            </a:r>
            <a:endParaRPr lang="en-US" altLang="zh-CN" sz="3000" b="1" u="sng"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spcAft>
                <a:spcPts val="0"/>
              </a:spcAft>
              <a:buAutoNum type="arabicParenR"/>
            </a:pP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讨论</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另一位至近的亲属不愿赎买产业和迎娶路得的原因</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spcAft>
                <a:spcPts val="0"/>
              </a:spcAft>
              <a:buAutoNum type="arabicParenR"/>
            </a:pPr>
            <a:endPar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spcAft>
                <a:spcPts val="0"/>
              </a:spcAft>
              <a:buAutoNum type="arabicParenR"/>
            </a:pP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讨论</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路得经历先被亲属“拒绝赎买”，后被“愿意赎买”的波阿斯迎娶之后，路得对波阿斯，对自己，对神的认识会有怎样的收获</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spcAft>
                <a:spcPts val="0"/>
              </a:spcAft>
              <a:buAutoNum type="arabicParenR"/>
            </a:pPr>
            <a:endPar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spcAft>
                <a:spcPts val="0"/>
              </a:spcAft>
              <a:buAutoNum type="arabicParenR"/>
            </a:pP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拒绝</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赎买的亲属“碰巧经过”，显然是出于神的安排，讨论神这样地带领路得经过先被人拒绝，后才被波阿斯迎娶的经历，使得“外邦人路得”对神的认识和信心得到怎样的成长？</a:t>
            </a: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路得记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Ruth 4:1-22】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波阿斯对那至近的亲属说：“从摩押地回来的拿俄米，现在要卖我们族兄以利米勒的那块地</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 said to the close relative, “Naomi, who has come back from the country of Moab, sold the piece of land which belonged to our brother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Elimelech</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34313250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路得记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Ruth 4:1-22】</a:t>
            </a:r>
          </a:p>
          <a:p>
            <a:pPr marL="0" indent="0" algn="just">
              <a:lnSpc>
                <a:spcPct val="112000"/>
              </a:lnSpc>
              <a:buNone/>
            </a:pP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我想当赎那块地的是你，其次是我，以外再没有别人了。你可以在这里的人面前，和我本国的长老面前说明，你若肯赎就赎，若不肯赎就告诉我。”那人回答说：“我肯赎。”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 thought to inform you, saying, ‘Buy it back in the presence of the inhabitants and the elders of my people. If you will redeem it, redeem it; but if you will not redeem it, then tell me, that I may know; for there is no one but you to redeem it, and I am next after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you.’”And</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he said, “I will redeem it.”</a:t>
            </a:r>
          </a:p>
        </p:txBody>
      </p:sp>
    </p:spTree>
    <p:extLst>
      <p:ext uri="{BB962C8B-B14F-4D97-AF65-F5344CB8AC3E}">
        <p14:creationId xmlns:p14="http://schemas.microsoft.com/office/powerpoint/2010/main" val="134313250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路得记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Ruth 4:1-22】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波阿斯说：“你从拿俄米手中买这地的时候，也当娶（原文作“买”。</a:t>
            </a: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节同）死人的妻摩押女子路得，使死人在产业上存留他的名。” </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Then Boaz said, “On the day you buy the field from the hand of Naomi, you must also buy it from Ruth the </a:t>
            </a:r>
            <a:r>
              <a:rPr lang="en-US" altLang="zh-CN" sz="2700" b="1" kern="100" dirty="0" err="1">
                <a:latin typeface="微软雅黑" panose="020B0503020204020204" pitchFamily="34" charset="-122"/>
                <a:ea typeface="微软雅黑" panose="020B0503020204020204" pitchFamily="34" charset="-122"/>
                <a:cs typeface="Calibri" panose="020F0502020204030204" pitchFamily="34" charset="0"/>
              </a:rPr>
              <a:t>Moabitess</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 the wife of the dead, to perpetuate the name of the dead through his inheritance.”</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那人说：“这样我就不能赎了，恐怕于我的产业有碍。你可以赎我所当赎的，我不能赎了。”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27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the close relative said, “I cannot redeem it for myself, lest I ruin my own inheritance. You redeem my right of redemption for yourself, for I cannot redeem it.”</a:t>
            </a:r>
          </a:p>
        </p:txBody>
      </p:sp>
    </p:spTree>
    <p:extLst>
      <p:ext uri="{BB962C8B-B14F-4D97-AF65-F5344CB8AC3E}">
        <p14:creationId xmlns:p14="http://schemas.microsoft.com/office/powerpoint/2010/main" val="134313250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路得记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Ruth 4:1-22】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从前，在以色列中要定夺什么事，或赎回，或交易，这人就脱鞋给那人。以色列人都以此为证据</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this was the custom in former times in Israel concerning redeeming and exchanging, to confirm anything: one man took off his sandal and gave it to the other, and this was a confirmation in Israel.</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那人对波阿斯说：“你自己买吧！”于是将鞋脱下来了</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Therefore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close relative said to Boaz, “Buy it for yourself.” So he took off his sandal.</a:t>
            </a:r>
          </a:p>
        </p:txBody>
      </p:sp>
    </p:spTree>
    <p:extLst>
      <p:ext uri="{BB962C8B-B14F-4D97-AF65-F5344CB8AC3E}">
        <p14:creationId xmlns:p14="http://schemas.microsoft.com/office/powerpoint/2010/main" val="134313250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路得记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Ruth 4:1-22】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波阿斯对长老和众民说：“你们今日作见证，凡属以利米勒和基连、玛伦的，我都从拿俄米手中置买了</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Boaz said to the elders and all the people, “You are witnesses this day that I have bought all that was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Elimelech’s</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all that was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Chilion’s</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Mahlon’s</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from the hand of Naomi</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34313250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路得记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Ruth 4:1-22】</a:t>
            </a:r>
          </a:p>
          <a:p>
            <a:pPr marL="0" indent="0" algn="just">
              <a:lnSpc>
                <a:spcPct val="112000"/>
              </a:lnSpc>
              <a:buNone/>
            </a:pP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又娶了玛伦的妻摩押女子路得为妻，好在死人的产业上存留他的名，免得他的名在本族本乡灭没。你们今日可以作见证。”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Moreover</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Ruth 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Moabitess</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widow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Mahlon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I have acquired as my wife, to perpetuate the name of the dead through his inheritance, that the name of the dead may not be cut off from among his brethren and from his position at the gate. You are witnesses this day.”</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134313250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路得记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Ruth 4:1-22】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在城门坐着的众民和长老都说：“我们作见证愿耶和华使进你家的这女子，像建立以色列家的拉结、利亚二人一样。又愿你在以法他得亨通，在伯利恒得名声</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all the people who were at the gate, and the elders, said, “We are witnesses. The Lord make the woman who is coming to your house like Rachel and Leah, the two who built the house of Israel; and may you prosper in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Ephrathah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be famous in Bethlehem</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34313250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路得记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Ruth 4:1-22】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愿耶和华从这少年女子赐你后裔，使你的家像他玛从犹大所生法勒斯的家一般。”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May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your house be like the house of Perez, whom Tamar bore to Judah, because of the offspring which the Lord will give you from this young woman.”</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于是波阿斯娶了路得为妻，与她同房。耶和华使她怀孕生了一个儿子</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Boaz took Ruth and she became his wife; and when he went in to her, the Lord gave her conception, and she bore a son.</a:t>
            </a:r>
          </a:p>
        </p:txBody>
      </p:sp>
    </p:spTree>
    <p:extLst>
      <p:ext uri="{BB962C8B-B14F-4D97-AF65-F5344CB8AC3E}">
        <p14:creationId xmlns:p14="http://schemas.microsoft.com/office/powerpoint/2010/main" val="134313250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20891</TotalTime>
  <Words>1972</Words>
  <Application>Microsoft Office PowerPoint</Application>
  <PresentationFormat>On-screen Show (4:3)</PresentationFormat>
  <Paragraphs>69</Paragraphs>
  <Slides>16</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微软雅黑</vt:lpstr>
      <vt:lpstr>新細明體</vt:lpstr>
      <vt:lpstr>宋体</vt: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BCCC</cp:lastModifiedBy>
  <cp:revision>1868</cp:revision>
  <dcterms:created xsi:type="dcterms:W3CDTF">2014-02-25T17:54:08Z</dcterms:created>
  <dcterms:modified xsi:type="dcterms:W3CDTF">2024-01-27T04:20:42Z</dcterms:modified>
</cp:coreProperties>
</file>