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84" r:id="rId1"/>
  </p:sldMasterIdLst>
  <p:notesMasterIdLst>
    <p:notesMasterId r:id="rId8"/>
  </p:notesMasterIdLst>
  <p:handoutMasterIdLst>
    <p:handoutMasterId r:id="rId9"/>
  </p:handoutMasterIdLst>
  <p:sldIdLst>
    <p:sldId id="4667" r:id="rId2"/>
    <p:sldId id="5213" r:id="rId3"/>
    <p:sldId id="5622" r:id="rId4"/>
    <p:sldId id="5623" r:id="rId5"/>
    <p:sldId id="5624" r:id="rId6"/>
    <p:sldId id="4425" r:id="rId7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5274" autoAdjust="0"/>
    <p:restoredTop sz="94660"/>
  </p:normalViewPr>
  <p:slideViewPr>
    <p:cSldViewPr>
      <p:cViewPr varScale="1">
        <p:scale>
          <a:sx n="69" d="100"/>
          <a:sy n="69" d="100"/>
        </p:scale>
        <p:origin x="25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5FF88A4-DA15-44AE-9ACB-2C0F00349ACB}" type="datetimeFigureOut">
              <a:rPr lang="zh-CN" altLang="en-US"/>
              <a:pPr>
                <a:defRPr/>
              </a:pPr>
              <a:t>2026/6/26</a:t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DFEFF22-6FBB-4B82-B223-80991887E2F0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283496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825422E-ADD0-4F91-A41D-C1A34FECA782}" type="datetimeFigureOut">
              <a:rPr lang="zh-CN" altLang="en-US"/>
              <a:pPr>
                <a:defRPr/>
              </a:pPr>
              <a:t>2026/6/26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zh-TW" altLang="en-US"/>
              <a:t>按一下此處編輯母版文本樣式</a:t>
            </a:r>
            <a:endParaRPr lang="zh-CN" altLang="en-US"/>
          </a:p>
          <a:p>
            <a:pPr lvl="1"/>
            <a:r>
              <a:rPr lang="zh-CN" altLang="en-US"/>
              <a:t>第二級</a:t>
            </a:r>
          </a:p>
          <a:p>
            <a:pPr lvl="2"/>
            <a:r>
              <a:rPr lang="zh-CN" altLang="en-US"/>
              <a:t>第三級</a:t>
            </a:r>
          </a:p>
          <a:p>
            <a:pPr lvl="3"/>
            <a:r>
              <a:rPr lang="zh-CN" altLang="en-US"/>
              <a:t>第四級</a:t>
            </a:r>
          </a:p>
          <a:p>
            <a:pPr lvl="4"/>
            <a:r>
              <a:rPr lang="zh-CN" altLang="en-US"/>
              <a:t>第五級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FB4920C-7358-4336-83CC-4FE3C101A02B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380856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139B5F6-6126-490E-A5EC-A0B9504010A5}" type="datetimeFigureOut">
              <a:rPr lang="zh-CN" altLang="en-US" smtClean="0"/>
              <a:pPr>
                <a:defRPr/>
              </a:pPr>
              <a:t>2026/6/26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65023B-6A3C-4EA3-AE66-5A6D6590E647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5413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090D6E-9A13-4644-A4C1-22BE64C39E05}" type="datetimeFigureOut">
              <a:rPr lang="zh-CN" altLang="en-US" smtClean="0"/>
              <a:pPr>
                <a:defRPr/>
              </a:pPr>
              <a:t>2026/6/26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684164-7E1A-40D4-8814-0A5BCF4E4CD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148422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2026/6/26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21128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E26566-709C-466C-A58E-888040DB09C0}" type="datetimeFigureOut">
              <a:rPr lang="zh-CN" altLang="en-US" smtClean="0"/>
              <a:pPr>
                <a:defRPr/>
              </a:pPr>
              <a:t>2026/6/26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6D1800-9FCF-4317-920B-EE4D25C2894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050342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6BCFBF-7E71-447B-87B1-D232EB2FAD6B}" type="datetimeFigureOut">
              <a:rPr lang="zh-CN" altLang="en-US" smtClean="0"/>
              <a:pPr>
                <a:defRPr/>
              </a:pPr>
              <a:t>2026/6/26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EC1C10-A0E9-48D0-8E46-CD6986F599C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54254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DFE745-25E9-41AF-92A2-C5E6FFDD60E1}" type="datetimeFigureOut">
              <a:rPr lang="zh-CN" altLang="en-US" smtClean="0"/>
              <a:pPr>
                <a:defRPr/>
              </a:pPr>
              <a:t>2026/6/26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E18E86-74EB-473B-91FB-AE4B23832EE1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184364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AA40F68-E40F-4345-9A9A-3DD81DE60C73}" type="datetimeFigureOut">
              <a:rPr lang="zh-CN" altLang="en-US" smtClean="0"/>
              <a:pPr>
                <a:defRPr/>
              </a:pPr>
              <a:t>2026/6/26</a:t>
            </a:fld>
            <a:endParaRPr lang="zh-CN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416818-4404-48B1-B5E7-E8B275A34C4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16343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A8EBF2B-C289-4CAE-9C5A-9C852E19519D}" type="datetimeFigureOut">
              <a:rPr lang="zh-CN" altLang="en-US" smtClean="0"/>
              <a:pPr>
                <a:defRPr/>
              </a:pPr>
              <a:t>2026/6/26</a:t>
            </a:fld>
            <a:endParaRPr lang="zh-CN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A6B60-DC72-4131-94D4-FD3CAE94C680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71924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755167-7E1B-4E1E-BC04-503C5BF8BA2C}" type="datetimeFigureOut">
              <a:rPr lang="zh-CN" altLang="en-US" smtClean="0"/>
              <a:pPr>
                <a:defRPr/>
              </a:pPr>
              <a:t>2026/6/26</a:t>
            </a:fld>
            <a:endParaRPr lang="zh-CN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A7F80B-CD6D-4911-8D5B-0E6E070FBD9E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9778986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417081-F110-4DC0-8744-20C5B5A16697}" type="datetimeFigureOut">
              <a:rPr lang="zh-CN" altLang="en-US" smtClean="0"/>
              <a:pPr>
                <a:defRPr/>
              </a:pPr>
              <a:t>2026/6/26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D4A510-9858-4138-9E0E-74180DAEC5EC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836093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439424-2F4D-4107-8821-7DAB63618D84}" type="datetimeFigureOut">
              <a:rPr lang="zh-CN" altLang="en-US" smtClean="0"/>
              <a:pPr>
                <a:defRPr/>
              </a:pPr>
              <a:t>2026/6/26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BA6713-7E43-4DA7-88F4-4DB161994D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31748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50000"/>
              </a:schemeClr>
            </a:gs>
            <a:gs pos="48000">
              <a:schemeClr val="accent5">
                <a:lumMod val="50000"/>
              </a:schemeClr>
            </a:gs>
            <a:gs pos="69000">
              <a:schemeClr val="accent5">
                <a:lumMod val="50000"/>
              </a:schemeClr>
            </a:gs>
            <a:gs pos="97000">
              <a:schemeClr val="accent5">
                <a:lumMod val="5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2026/6/26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8833586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-23664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zh-CN" altLang="en-US" sz="34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王国从统一到分裂</a:t>
            </a:r>
          </a:p>
          <a:p>
            <a:pPr algn="just">
              <a:lnSpc>
                <a:spcPct val="150000"/>
              </a:lnSpc>
            </a:pPr>
            <a:r>
              <a:rPr lang="zh-CN" altLang="en-US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强盛中的隐患（王上</a:t>
            </a:r>
            <a:r>
              <a:rPr lang="en-US" altLang="zh-CN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1-11</a:t>
            </a:r>
            <a:r>
              <a:rPr lang="zh-CN" altLang="en-US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章）</a:t>
            </a:r>
          </a:p>
          <a:p>
            <a:pPr algn="just">
              <a:lnSpc>
                <a:spcPct val="150000"/>
              </a:lnSpc>
            </a:pPr>
            <a:r>
              <a:rPr lang="zh-CN" altLang="en-US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王国的分裂（王上</a:t>
            </a:r>
            <a:r>
              <a:rPr lang="en-US" altLang="zh-CN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12</a:t>
            </a:r>
            <a:r>
              <a:rPr lang="zh-CN" altLang="en-US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章</a:t>
            </a:r>
            <a:r>
              <a:rPr lang="en-US" altLang="zh-CN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–</a:t>
            </a:r>
            <a:r>
              <a:rPr lang="zh-CN" altLang="en-US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王下</a:t>
            </a:r>
            <a:r>
              <a:rPr lang="en-US" altLang="zh-CN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17</a:t>
            </a:r>
            <a:r>
              <a:rPr lang="zh-CN" altLang="en-US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章）</a:t>
            </a:r>
          </a:p>
          <a:p>
            <a:pPr algn="just">
              <a:lnSpc>
                <a:spcPct val="150000"/>
              </a:lnSpc>
            </a:pPr>
            <a:r>
              <a:rPr lang="zh-CN" altLang="en-US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被掳与尾声（王下</a:t>
            </a:r>
            <a:r>
              <a:rPr lang="en-US" altLang="zh-CN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18–25</a:t>
            </a:r>
            <a:r>
              <a:rPr lang="zh-CN" altLang="en-US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章）</a:t>
            </a:r>
          </a:p>
        </p:txBody>
      </p:sp>
    </p:spTree>
    <p:extLst>
      <p:ext uri="{BB962C8B-B14F-4D97-AF65-F5344CB8AC3E}">
        <p14:creationId xmlns:p14="http://schemas.microsoft.com/office/powerpoint/2010/main" val="35671494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zh-CN" altLang="en-US" sz="34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大卫之约</a:t>
            </a:r>
          </a:p>
          <a:p>
            <a:pPr algn="just">
              <a:lnSpc>
                <a:spcPct val="150000"/>
              </a:lnSpc>
            </a:pPr>
            <a:r>
              <a:rPr lang="zh-CN" altLang="en-US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人背约</a:t>
            </a:r>
          </a:p>
          <a:p>
            <a:pPr algn="just">
              <a:lnSpc>
                <a:spcPct val="150000"/>
              </a:lnSpc>
            </a:pPr>
            <a:r>
              <a:rPr lang="zh-CN" altLang="en-US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神守约</a:t>
            </a:r>
            <a:endParaRPr lang="en-US" altLang="zh-CN" sz="34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algn="just">
              <a:lnSpc>
                <a:spcPct val="150000"/>
              </a:lnSpc>
            </a:pPr>
            <a:endParaRPr lang="zh-CN" altLang="en-US" sz="34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zh-CN" altLang="en-US" sz="34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圣殿</a:t>
            </a:r>
          </a:p>
          <a:p>
            <a:pPr algn="just">
              <a:lnSpc>
                <a:spcPct val="150000"/>
              </a:lnSpc>
            </a:pPr>
            <a:r>
              <a:rPr lang="zh-CN" altLang="en-US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所罗门建殿（王上</a:t>
            </a:r>
            <a:r>
              <a:rPr lang="en-US" altLang="zh-CN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6–8</a:t>
            </a:r>
            <a:r>
              <a:rPr lang="zh-CN" altLang="en-US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章）</a:t>
            </a:r>
          </a:p>
          <a:p>
            <a:pPr algn="just">
              <a:lnSpc>
                <a:spcPct val="150000"/>
              </a:lnSpc>
            </a:pPr>
            <a:r>
              <a:rPr lang="zh-CN" altLang="en-US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圣殿被毁</a:t>
            </a:r>
          </a:p>
          <a:p>
            <a:pPr algn="just">
              <a:lnSpc>
                <a:spcPct val="120000"/>
              </a:lnSpc>
            </a:pPr>
            <a:endParaRPr lang="zh-CN" altLang="en-US" sz="32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41657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zh-CN" altLang="en-US" sz="34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关键人物</a:t>
            </a:r>
          </a:p>
          <a:p>
            <a:pPr algn="just">
              <a:lnSpc>
                <a:spcPct val="150000"/>
              </a:lnSpc>
            </a:pPr>
            <a:r>
              <a:rPr lang="zh-CN" altLang="en-US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所罗门</a:t>
            </a:r>
          </a:p>
          <a:p>
            <a:pPr algn="just">
              <a:lnSpc>
                <a:spcPct val="150000"/>
              </a:lnSpc>
            </a:pPr>
            <a:r>
              <a:rPr lang="zh-CN" altLang="en-US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耶罗波安</a:t>
            </a:r>
          </a:p>
          <a:p>
            <a:pPr algn="just">
              <a:lnSpc>
                <a:spcPct val="150000"/>
              </a:lnSpc>
            </a:pPr>
            <a:r>
              <a:rPr lang="zh-CN" altLang="en-US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亚哈和耶洗别</a:t>
            </a:r>
          </a:p>
          <a:p>
            <a:pPr algn="just">
              <a:lnSpc>
                <a:spcPct val="150000"/>
              </a:lnSpc>
            </a:pPr>
            <a:r>
              <a:rPr lang="zh-CN" altLang="en-US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希西家与约西亚</a:t>
            </a:r>
          </a:p>
          <a:p>
            <a:pPr algn="just">
              <a:lnSpc>
                <a:spcPct val="120000"/>
              </a:lnSpc>
            </a:pPr>
            <a:endParaRPr lang="zh-CN" altLang="en-US" sz="32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03696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zh-CN" altLang="en-US" sz="34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神的审判与保守</a:t>
            </a:r>
          </a:p>
          <a:p>
            <a:pPr algn="just">
              <a:lnSpc>
                <a:spcPct val="150000"/>
              </a:lnSpc>
            </a:pPr>
            <a:r>
              <a:rPr lang="zh-CN" altLang="en-US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审判的确定与“延迟”</a:t>
            </a:r>
          </a:p>
          <a:p>
            <a:pPr algn="just">
              <a:lnSpc>
                <a:spcPct val="150000"/>
              </a:lnSpc>
            </a:pPr>
            <a:r>
              <a:rPr lang="zh-CN" altLang="en-US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神的保守</a:t>
            </a:r>
          </a:p>
        </p:txBody>
      </p:sp>
    </p:spTree>
    <p:extLst>
      <p:ext uri="{BB962C8B-B14F-4D97-AF65-F5344CB8AC3E}">
        <p14:creationId xmlns:p14="http://schemas.microsoft.com/office/powerpoint/2010/main" val="38308105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zh-CN" altLang="en-US" sz="34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三个主题</a:t>
            </a:r>
          </a:p>
          <a:p>
            <a:pPr algn="just">
              <a:lnSpc>
                <a:spcPct val="150000"/>
              </a:lnSpc>
            </a:pPr>
            <a:r>
              <a:rPr lang="zh-CN" altLang="en-US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人的败坏</a:t>
            </a:r>
          </a:p>
          <a:p>
            <a:pPr algn="just">
              <a:lnSpc>
                <a:spcPct val="150000"/>
              </a:lnSpc>
            </a:pPr>
            <a:r>
              <a:rPr lang="zh-CN" altLang="en-US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神的话语永不落空</a:t>
            </a:r>
          </a:p>
          <a:p>
            <a:pPr algn="just">
              <a:lnSpc>
                <a:spcPct val="150000"/>
              </a:lnSpc>
            </a:pPr>
            <a:r>
              <a:rPr lang="zh-CN" altLang="en-US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认罪悔改永远有恩典</a:t>
            </a:r>
          </a:p>
        </p:txBody>
      </p:sp>
    </p:spTree>
    <p:extLst>
      <p:ext uri="{BB962C8B-B14F-4D97-AF65-F5344CB8AC3E}">
        <p14:creationId xmlns:p14="http://schemas.microsoft.com/office/powerpoint/2010/main" val="26757154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-9955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zh-CN" altLang="en-US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问题讨论：</a:t>
            </a:r>
            <a:endParaRPr lang="en-US" altLang="zh-CN" sz="32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514350" indent="-514350" algn="just">
              <a:lnSpc>
                <a:spcPct val="120000"/>
              </a:lnSpc>
              <a:buAutoNum type="arabicParenR"/>
            </a:pP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	</a:t>
            </a: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从所罗门身上，我们可以学到怎样的教训？</a:t>
            </a:r>
            <a:endParaRPr lang="en-US" altLang="zh-CN" sz="32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514350" indent="-514350" algn="just">
              <a:lnSpc>
                <a:spcPct val="120000"/>
              </a:lnSpc>
              <a:buAutoNum type="arabicParenR"/>
            </a:pPr>
            <a:endParaRPr lang="zh-CN" altLang="en-US" sz="8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514350" indent="-514350" algn="just">
              <a:lnSpc>
                <a:spcPct val="120000"/>
              </a:lnSpc>
              <a:buAutoNum type="arabicParenR"/>
            </a:pP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	</a:t>
            </a: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耶罗波安创建的为巩固政权服务的“金牛教”，在今天以哪些面目体现出来？怎样避免教会沦为“金牛教”？</a:t>
            </a:r>
            <a:endParaRPr lang="en-US" altLang="zh-CN" sz="32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514350" indent="-514350" algn="just">
              <a:lnSpc>
                <a:spcPct val="120000"/>
              </a:lnSpc>
              <a:buAutoNum type="arabicParenR"/>
            </a:pPr>
            <a:endParaRPr lang="zh-CN" altLang="en-US" sz="8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514350" indent="-514350" algn="just">
              <a:lnSpc>
                <a:spcPct val="120000"/>
              </a:lnSpc>
              <a:buAutoNum type="arabicParenR"/>
            </a:pP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	</a:t>
            </a: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在亚哈和耶洗别掌权的黑暗时代，以利亚觉得“只剩下我一个人”（王上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19:10</a:t>
            </a: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），但神说祂还留有七千人是未曾向巴力屈膝的。我们从中可以得到怎样的提醒和警戒？</a:t>
            </a:r>
          </a:p>
          <a:p>
            <a:pPr marL="514350" indent="-514350" algn="just">
              <a:lnSpc>
                <a:spcPct val="112000"/>
              </a:lnSpc>
              <a:buAutoNum type="arabicParenR"/>
            </a:pPr>
            <a:endParaRPr lang="zh-CN" altLang="en-US" sz="30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514350" indent="-514350" algn="just">
              <a:lnSpc>
                <a:spcPct val="112000"/>
              </a:lnSpc>
              <a:buAutoNum type="arabicParenR"/>
            </a:pPr>
            <a:endParaRPr lang="zh-CN" altLang="en-US" sz="30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514350" indent="-514350" algn="just">
              <a:lnSpc>
                <a:spcPct val="112000"/>
              </a:lnSpc>
              <a:buAutoNum type="arabicParenR"/>
            </a:pPr>
            <a:endParaRPr lang="zh-CN" altLang="en-US" sz="30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514350" indent="-514350" algn="just">
              <a:lnSpc>
                <a:spcPct val="112000"/>
              </a:lnSpc>
              <a:buAutoNum type="arabicParenR"/>
            </a:pPr>
            <a:endParaRPr lang="zh-CN" altLang="en-US" sz="32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endParaRPr lang="en-US" altLang="zh-CN" sz="30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endParaRPr lang="en-US" altLang="zh-CN" sz="30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12466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83889</TotalTime>
  <Words>323</Words>
  <Application>Microsoft Office PowerPoint</Application>
  <PresentationFormat>On-screen Show (4:3)</PresentationFormat>
  <Paragraphs>33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微软雅黑</vt:lpstr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Windows 用户</dc:creator>
  <cp:lastModifiedBy>BCCC_User</cp:lastModifiedBy>
  <cp:revision>2547</cp:revision>
  <dcterms:created xsi:type="dcterms:W3CDTF">2014-02-25T17:54:08Z</dcterms:created>
  <dcterms:modified xsi:type="dcterms:W3CDTF">2026-06-27T03:16:08Z</dcterms:modified>
</cp:coreProperties>
</file>