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46"/>
  </p:notesMasterIdLst>
  <p:handoutMasterIdLst>
    <p:handoutMasterId r:id="rId47"/>
  </p:handoutMasterIdLst>
  <p:sldIdLst>
    <p:sldId id="469" r:id="rId2"/>
    <p:sldId id="923" r:id="rId3"/>
    <p:sldId id="924" r:id="rId4"/>
    <p:sldId id="925" r:id="rId5"/>
    <p:sldId id="926" r:id="rId6"/>
    <p:sldId id="927" r:id="rId7"/>
    <p:sldId id="928" r:id="rId8"/>
    <p:sldId id="929" r:id="rId9"/>
    <p:sldId id="930" r:id="rId10"/>
    <p:sldId id="931" r:id="rId11"/>
    <p:sldId id="879" r:id="rId12"/>
    <p:sldId id="880" r:id="rId13"/>
    <p:sldId id="881" r:id="rId14"/>
    <p:sldId id="882" r:id="rId15"/>
    <p:sldId id="932" r:id="rId16"/>
    <p:sldId id="933" r:id="rId17"/>
    <p:sldId id="934" r:id="rId18"/>
    <p:sldId id="935" r:id="rId19"/>
    <p:sldId id="936" r:id="rId20"/>
    <p:sldId id="937" r:id="rId21"/>
    <p:sldId id="938" r:id="rId22"/>
    <p:sldId id="939" r:id="rId23"/>
    <p:sldId id="940" r:id="rId24"/>
    <p:sldId id="941" r:id="rId25"/>
    <p:sldId id="942" r:id="rId26"/>
    <p:sldId id="943" r:id="rId27"/>
    <p:sldId id="944" r:id="rId28"/>
    <p:sldId id="945" r:id="rId29"/>
    <p:sldId id="884" r:id="rId30"/>
    <p:sldId id="946" r:id="rId31"/>
    <p:sldId id="947" r:id="rId32"/>
    <p:sldId id="948" r:id="rId33"/>
    <p:sldId id="885" r:id="rId34"/>
    <p:sldId id="949" r:id="rId35"/>
    <p:sldId id="886" r:id="rId36"/>
    <p:sldId id="950" r:id="rId37"/>
    <p:sldId id="887" r:id="rId38"/>
    <p:sldId id="951" r:id="rId39"/>
    <p:sldId id="889" r:id="rId40"/>
    <p:sldId id="952" r:id="rId41"/>
    <p:sldId id="953" r:id="rId42"/>
    <p:sldId id="954" r:id="rId43"/>
    <p:sldId id="955" r:id="rId44"/>
    <p:sldId id="958" r:id="rId4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1" d="100"/>
          <a:sy n="61" d="100"/>
        </p:scale>
        <p:origin x="53" y="8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217227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18199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16792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677919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634180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391923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950447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3239409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2506364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2571794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380319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1832025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1880426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2448670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3200925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4050562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2899099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769178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278441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1472175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628364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9046070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27497433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4001894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32</a:t>
            </a:fld>
            <a:endParaRPr lang="en-US" altLang="zh-CN" dirty="0" smtClean="0">
              <a:solidFill>
                <a:prstClr val="black"/>
              </a:solidFill>
            </a:endParaRPr>
          </a:p>
        </p:txBody>
      </p:sp>
    </p:spTree>
    <p:extLst>
      <p:ext uri="{BB962C8B-B14F-4D97-AF65-F5344CB8AC3E}">
        <p14:creationId xmlns:p14="http://schemas.microsoft.com/office/powerpoint/2010/main" val="4010442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33</a:t>
            </a:fld>
            <a:endParaRPr lang="en-US" altLang="zh-CN" dirty="0" smtClean="0">
              <a:solidFill>
                <a:prstClr val="black"/>
              </a:solidFill>
            </a:endParaRPr>
          </a:p>
        </p:txBody>
      </p:sp>
    </p:spTree>
    <p:extLst>
      <p:ext uri="{BB962C8B-B14F-4D97-AF65-F5344CB8AC3E}">
        <p14:creationId xmlns:p14="http://schemas.microsoft.com/office/powerpoint/2010/main" val="10853262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34</a:t>
            </a:fld>
            <a:endParaRPr lang="en-US" altLang="zh-CN" dirty="0" smtClean="0">
              <a:solidFill>
                <a:prstClr val="black"/>
              </a:solidFill>
            </a:endParaRPr>
          </a:p>
        </p:txBody>
      </p:sp>
    </p:spTree>
    <p:extLst>
      <p:ext uri="{BB962C8B-B14F-4D97-AF65-F5344CB8AC3E}">
        <p14:creationId xmlns:p14="http://schemas.microsoft.com/office/powerpoint/2010/main" val="1018792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35</a:t>
            </a:fld>
            <a:endParaRPr lang="en-US" altLang="zh-CN" dirty="0" smtClean="0">
              <a:solidFill>
                <a:prstClr val="black"/>
              </a:solidFill>
            </a:endParaRPr>
          </a:p>
        </p:txBody>
      </p:sp>
    </p:spTree>
    <p:extLst>
      <p:ext uri="{BB962C8B-B14F-4D97-AF65-F5344CB8AC3E}">
        <p14:creationId xmlns:p14="http://schemas.microsoft.com/office/powerpoint/2010/main" val="4784188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36</a:t>
            </a:fld>
            <a:endParaRPr lang="en-US" altLang="zh-CN" dirty="0" smtClean="0">
              <a:solidFill>
                <a:prstClr val="black"/>
              </a:solidFill>
            </a:endParaRPr>
          </a:p>
        </p:txBody>
      </p:sp>
    </p:spTree>
    <p:extLst>
      <p:ext uri="{BB962C8B-B14F-4D97-AF65-F5344CB8AC3E}">
        <p14:creationId xmlns:p14="http://schemas.microsoft.com/office/powerpoint/2010/main" val="29479571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37</a:t>
            </a:fld>
            <a:endParaRPr lang="en-US" altLang="zh-CN" dirty="0" smtClean="0">
              <a:solidFill>
                <a:prstClr val="black"/>
              </a:solidFill>
            </a:endParaRPr>
          </a:p>
        </p:txBody>
      </p:sp>
    </p:spTree>
    <p:extLst>
      <p:ext uri="{BB962C8B-B14F-4D97-AF65-F5344CB8AC3E}">
        <p14:creationId xmlns:p14="http://schemas.microsoft.com/office/powerpoint/2010/main" val="6828667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38</a:t>
            </a:fld>
            <a:endParaRPr lang="en-US" altLang="zh-CN" dirty="0" smtClean="0">
              <a:solidFill>
                <a:prstClr val="black"/>
              </a:solidFill>
            </a:endParaRPr>
          </a:p>
        </p:txBody>
      </p:sp>
    </p:spTree>
    <p:extLst>
      <p:ext uri="{BB962C8B-B14F-4D97-AF65-F5344CB8AC3E}">
        <p14:creationId xmlns:p14="http://schemas.microsoft.com/office/powerpoint/2010/main" val="6214968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39</a:t>
            </a:fld>
            <a:endParaRPr lang="en-US" altLang="zh-CN" dirty="0" smtClean="0">
              <a:solidFill>
                <a:prstClr val="black"/>
              </a:solidFill>
            </a:endParaRPr>
          </a:p>
        </p:txBody>
      </p:sp>
    </p:spTree>
    <p:extLst>
      <p:ext uri="{BB962C8B-B14F-4D97-AF65-F5344CB8AC3E}">
        <p14:creationId xmlns:p14="http://schemas.microsoft.com/office/powerpoint/2010/main" val="171952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0855734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40</a:t>
            </a:fld>
            <a:endParaRPr lang="en-US" altLang="zh-CN" dirty="0" smtClean="0">
              <a:solidFill>
                <a:prstClr val="black"/>
              </a:solidFill>
            </a:endParaRPr>
          </a:p>
        </p:txBody>
      </p:sp>
    </p:spTree>
    <p:extLst>
      <p:ext uri="{BB962C8B-B14F-4D97-AF65-F5344CB8AC3E}">
        <p14:creationId xmlns:p14="http://schemas.microsoft.com/office/powerpoint/2010/main" val="38071469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41</a:t>
            </a:fld>
            <a:endParaRPr lang="en-US" altLang="zh-CN" dirty="0" smtClean="0">
              <a:solidFill>
                <a:prstClr val="black"/>
              </a:solidFill>
            </a:endParaRPr>
          </a:p>
        </p:txBody>
      </p:sp>
    </p:spTree>
    <p:extLst>
      <p:ext uri="{BB962C8B-B14F-4D97-AF65-F5344CB8AC3E}">
        <p14:creationId xmlns:p14="http://schemas.microsoft.com/office/powerpoint/2010/main" val="5098455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42</a:t>
            </a:fld>
            <a:endParaRPr lang="en-US" altLang="zh-CN" dirty="0" smtClean="0">
              <a:solidFill>
                <a:prstClr val="black"/>
              </a:solidFill>
            </a:endParaRPr>
          </a:p>
        </p:txBody>
      </p:sp>
    </p:spTree>
    <p:extLst>
      <p:ext uri="{BB962C8B-B14F-4D97-AF65-F5344CB8AC3E}">
        <p14:creationId xmlns:p14="http://schemas.microsoft.com/office/powerpoint/2010/main" val="14358441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43</a:t>
            </a:fld>
            <a:endParaRPr lang="en-US" altLang="zh-CN" dirty="0" smtClean="0">
              <a:solidFill>
                <a:prstClr val="black"/>
              </a:solidFill>
            </a:endParaRPr>
          </a:p>
        </p:txBody>
      </p:sp>
    </p:spTree>
    <p:extLst>
      <p:ext uri="{BB962C8B-B14F-4D97-AF65-F5344CB8AC3E}">
        <p14:creationId xmlns:p14="http://schemas.microsoft.com/office/powerpoint/2010/main" val="28536960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44</a:t>
            </a:fld>
            <a:endParaRPr lang="en-US" altLang="zh-CN" dirty="0" smtClean="0">
              <a:solidFill>
                <a:prstClr val="black"/>
              </a:solidFill>
            </a:endParaRPr>
          </a:p>
        </p:txBody>
      </p:sp>
    </p:spTree>
    <p:extLst>
      <p:ext uri="{BB962C8B-B14F-4D97-AF65-F5344CB8AC3E}">
        <p14:creationId xmlns:p14="http://schemas.microsoft.com/office/powerpoint/2010/main" val="1060144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512176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1016505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803987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285423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867848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a:ea typeface="黑体" panose="02010609060101010101" pitchFamily="49" charset="-122"/>
              </a:rPr>
              <a:t>24 </a:t>
            </a:r>
            <a:r>
              <a:rPr lang="zh-CN" altLang="en-US" sz="3400" b="1" spc="100" dirty="0">
                <a:ea typeface="黑体" panose="02010609060101010101" pitchFamily="49" charset="-122"/>
              </a:rPr>
              <a:t>耶稣又设个比喻对他们说：“天国好像人撒好种在田里，</a:t>
            </a:r>
          </a:p>
          <a:p>
            <a:pPr algn="l">
              <a:lnSpc>
                <a:spcPct val="100000"/>
              </a:lnSpc>
            </a:pPr>
            <a:r>
              <a:rPr lang="en-US" altLang="zh-CN" sz="3400" b="1" spc="100" dirty="0">
                <a:ea typeface="黑体" panose="02010609060101010101" pitchFamily="49" charset="-122"/>
              </a:rPr>
              <a:t>Jesus told them another parable: "The kingdom of heaven is like a man who sowed good seed in his field.</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及至人睡觉的时候，有仇敌来，将稗子撒在麦子里就走了。</a:t>
            </a:r>
          </a:p>
          <a:p>
            <a:pPr algn="l">
              <a:lnSpc>
                <a:spcPct val="100000"/>
              </a:lnSpc>
            </a:pPr>
            <a:r>
              <a:rPr lang="en-US" altLang="zh-CN" sz="3400" b="1" spc="100" dirty="0">
                <a:ea typeface="黑体" panose="02010609060101010101" pitchFamily="49" charset="-122"/>
              </a:rPr>
              <a:t>But while everyone was sleeping, his enemy came and sowed weeds among the wheat, and went away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彼前</a:t>
            </a:r>
            <a:r>
              <a:rPr lang="en-US" altLang="zh-CN" sz="3400" b="1" spc="100" dirty="0">
                <a:ea typeface="黑体" panose="02010609060101010101" pitchFamily="49" charset="-122"/>
              </a:rPr>
              <a:t>4:17a</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因为</a:t>
            </a:r>
            <a:r>
              <a:rPr lang="zh-CN" altLang="en-US" sz="3400" b="1" spc="100" dirty="0">
                <a:ea typeface="黑体" panose="02010609060101010101" pitchFamily="49" charset="-122"/>
              </a:rPr>
              <a:t>时候到了，审判要从神的家起首</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For </a:t>
            </a:r>
            <a:r>
              <a:rPr lang="en-US" altLang="zh-CN" sz="3400" b="1" spc="100" dirty="0">
                <a:ea typeface="黑体" panose="02010609060101010101" pitchFamily="49" charset="-122"/>
              </a:rPr>
              <a:t>it is time for judgment to begin with the family of God….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46845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13:24-25】</a:t>
            </a:r>
          </a:p>
          <a:p>
            <a:pPr algn="l">
              <a:lnSpc>
                <a:spcPct val="100000"/>
              </a:lnSpc>
            </a:pPr>
            <a:r>
              <a:rPr lang="en-US" altLang="zh-CN" sz="3400" b="1" spc="100" dirty="0">
                <a:ea typeface="黑体" panose="02010609060101010101" pitchFamily="49" charset="-122"/>
              </a:rPr>
              <a:t>24 </a:t>
            </a:r>
            <a:r>
              <a:rPr lang="zh-CN" altLang="en-US" sz="3400" b="1" spc="100" dirty="0">
                <a:ea typeface="黑体" panose="02010609060101010101" pitchFamily="49" charset="-122"/>
              </a:rPr>
              <a:t>耶稣又设个比喻对他们说：“天国好像人撒好种在田里，</a:t>
            </a:r>
          </a:p>
          <a:p>
            <a:pPr algn="l">
              <a:lnSpc>
                <a:spcPct val="100000"/>
              </a:lnSpc>
            </a:pPr>
            <a:r>
              <a:rPr lang="en-US" altLang="zh-CN" sz="3400" b="1" spc="100" dirty="0">
                <a:ea typeface="黑体" panose="02010609060101010101" pitchFamily="49" charset="-122"/>
              </a:rPr>
              <a:t>Jesus told them another parable: "The kingdom of heaven is like a man who sowed good seed in his field.</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及至人睡觉的时候，有仇敌来，将稗子撒在麦子里就走了。</a:t>
            </a:r>
          </a:p>
          <a:p>
            <a:pPr algn="l">
              <a:lnSpc>
                <a:spcPct val="100000"/>
              </a:lnSpc>
            </a:pPr>
            <a:r>
              <a:rPr lang="en-US" altLang="zh-CN" sz="3400" b="1" spc="100" dirty="0">
                <a:ea typeface="黑体" panose="02010609060101010101" pitchFamily="49" charset="-122"/>
              </a:rPr>
              <a:t>But while everyone was sleeping, his enemy came and sowed weeds among the wheat, and went away.</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76853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a:t>
            </a:r>
            <a:r>
              <a:rPr lang="en-US" altLang="zh-CN" sz="3400" b="1" spc="100" dirty="0" smtClean="0">
                <a:ea typeface="黑体" panose="02010609060101010101" pitchFamily="49" charset="-122"/>
              </a:rPr>
              <a:t>13:26-28a】</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26 </a:t>
            </a:r>
            <a:r>
              <a:rPr lang="zh-CN" altLang="en-US" sz="3400" b="1" spc="100" dirty="0">
                <a:ea typeface="黑体" panose="02010609060101010101" pitchFamily="49" charset="-122"/>
              </a:rPr>
              <a:t>到长苗吐穗的时候，稗子也显出来。</a:t>
            </a:r>
          </a:p>
          <a:p>
            <a:pPr algn="l">
              <a:lnSpc>
                <a:spcPct val="100000"/>
              </a:lnSpc>
            </a:pPr>
            <a:r>
              <a:rPr lang="en-US" altLang="zh-CN" sz="3400" b="1" spc="100" dirty="0">
                <a:ea typeface="黑体" panose="02010609060101010101" pitchFamily="49" charset="-122"/>
              </a:rPr>
              <a:t>When the wheat sprouted and formed heads, then the weeds also appeared.</a:t>
            </a: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田主的仆人来告诉他说：‘主啊，你不是撒好种在田里吗？从哪里来的稗子呢？’</a:t>
            </a:r>
          </a:p>
          <a:p>
            <a:pPr algn="l">
              <a:lnSpc>
                <a:spcPct val="100000"/>
              </a:lnSpc>
            </a:pPr>
            <a:r>
              <a:rPr lang="en-US" altLang="zh-CN" sz="3400" b="1" spc="100" dirty="0">
                <a:ea typeface="黑体" panose="02010609060101010101" pitchFamily="49" charset="-122"/>
              </a:rPr>
              <a:t>The owner's servants came to him and said, 'Sir, didn't you sow good seed in your field? Where then did the weeds come from?'</a:t>
            </a:r>
          </a:p>
          <a:p>
            <a:pPr algn="l">
              <a:lnSpc>
                <a:spcPct val="100000"/>
              </a:lnSpc>
            </a:pPr>
            <a:r>
              <a:rPr lang="en-US" altLang="zh-CN" sz="3400" b="1" spc="100" dirty="0" smtClean="0">
                <a:ea typeface="黑体" panose="02010609060101010101" pitchFamily="49" charset="-122"/>
              </a:rPr>
              <a:t>28a </a:t>
            </a:r>
            <a:r>
              <a:rPr lang="zh-CN" altLang="en-US" sz="3400" b="1" spc="100" dirty="0">
                <a:ea typeface="黑体" panose="02010609060101010101" pitchFamily="49" charset="-122"/>
              </a:rPr>
              <a:t>主人说：</a:t>
            </a:r>
            <a:r>
              <a:rPr lang="zh-CN" altLang="en-US" sz="3400" b="1" spc="100" dirty="0" smtClean="0">
                <a:ea typeface="黑体" panose="02010609060101010101" pitchFamily="49" charset="-122"/>
              </a:rPr>
              <a:t>‘这是仇敌作的。’</a:t>
            </a:r>
            <a:r>
              <a:rPr lang="en-US" altLang="zh-CN" sz="3400" b="1" spc="100" dirty="0" smtClean="0">
                <a:ea typeface="黑体" panose="02010609060101010101" pitchFamily="49" charset="-122"/>
              </a:rPr>
              <a:t>……'An </a:t>
            </a:r>
            <a:r>
              <a:rPr lang="en-US" altLang="zh-CN" sz="3400" b="1" spc="100" dirty="0">
                <a:ea typeface="黑体" panose="02010609060101010101" pitchFamily="49" charset="-122"/>
              </a:rPr>
              <a:t>enemy did </a:t>
            </a:r>
            <a:r>
              <a:rPr lang="en-US" altLang="zh-CN" sz="3400" b="1" spc="100" dirty="0" smtClean="0">
                <a:ea typeface="黑体" panose="02010609060101010101" pitchFamily="49" charset="-122"/>
              </a:rPr>
              <a:t>this,' he replied. </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9181554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13:28-29】</a:t>
            </a:r>
          </a:p>
          <a:p>
            <a:pPr algn="l">
              <a:lnSpc>
                <a:spcPct val="100000"/>
              </a:lnSpc>
            </a:pPr>
            <a:r>
              <a:rPr lang="en-US" altLang="zh-CN" sz="3400" b="1" spc="100" dirty="0">
                <a:ea typeface="黑体" panose="02010609060101010101" pitchFamily="49" charset="-122"/>
              </a:rPr>
              <a:t>28 </a:t>
            </a:r>
            <a:r>
              <a:rPr lang="zh-CN" altLang="en-US" sz="3400" b="1" spc="100" dirty="0">
                <a:ea typeface="黑体" panose="02010609060101010101" pitchFamily="49" charset="-122"/>
              </a:rPr>
              <a:t>主人说：‘这是仇敌作的。’仆人说：‘你要我们去薅出来吗？’</a:t>
            </a:r>
          </a:p>
          <a:p>
            <a:pPr algn="l">
              <a:lnSpc>
                <a:spcPct val="100000"/>
              </a:lnSpc>
            </a:pPr>
            <a:r>
              <a:rPr lang="en-US" altLang="zh-CN" sz="3400" b="1" spc="100" dirty="0">
                <a:ea typeface="黑体" panose="02010609060101010101" pitchFamily="49" charset="-122"/>
              </a:rPr>
              <a:t>'An enemy did this,' he replied. The servants asked him, 'Do you want us to go and pull them up?'</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主人说：‘不必，恐怕薅稗子，连麦子也拔出来。</a:t>
            </a:r>
          </a:p>
          <a:p>
            <a:pPr algn="l">
              <a:lnSpc>
                <a:spcPct val="100000"/>
              </a:lnSpc>
            </a:pPr>
            <a:r>
              <a:rPr lang="en-US" altLang="zh-CN" sz="3400" b="1" spc="100" dirty="0">
                <a:ea typeface="黑体" panose="02010609060101010101" pitchFamily="49" charset="-122"/>
              </a:rPr>
              <a:t>'No,' he answered, 'because while you are pulling the weeds, you may root up the wheat with them.</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44802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约贰</a:t>
            </a:r>
            <a:r>
              <a:rPr lang="en-US" altLang="zh-CN" sz="3400" b="1" spc="100" dirty="0">
                <a:ea typeface="黑体" panose="02010609060101010101" pitchFamily="49" charset="-122"/>
              </a:rPr>
              <a:t>2 </a:t>
            </a:r>
            <a:r>
              <a:rPr lang="en-US" altLang="zh-CN" sz="3400" b="1" spc="100" dirty="0" err="1">
                <a:ea typeface="黑体" panose="02010609060101010101" pitchFamily="49" charset="-122"/>
              </a:rPr>
              <a:t>Jn</a:t>
            </a:r>
            <a:r>
              <a:rPr lang="en-US" altLang="zh-CN" sz="3400" b="1" spc="100" dirty="0">
                <a:ea typeface="黑体" panose="02010609060101010101" pitchFamily="49" charset="-122"/>
              </a:rPr>
              <a:t> 1:7-11】</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因为世上有许多迷惑人的出来，他们不认耶稣基督是成了肉身来的，这就是那迷惑人、敌基督的。</a:t>
            </a:r>
          </a:p>
          <a:p>
            <a:pPr algn="l">
              <a:lnSpc>
                <a:spcPct val="100000"/>
              </a:lnSpc>
            </a:pPr>
            <a:r>
              <a:rPr lang="en-US" altLang="zh-CN" sz="3400" b="1" spc="100" dirty="0">
                <a:ea typeface="黑体" panose="02010609060101010101" pitchFamily="49" charset="-122"/>
              </a:rPr>
              <a:t>Many deceivers, who do not acknowledge Jesus Christ as coming in the flesh, have gone out into the world. Any such person is the deceiver and the antichrist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658820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约贰</a:t>
            </a:r>
            <a:r>
              <a:rPr lang="en-US" altLang="zh-CN" sz="3400" b="1" spc="100" dirty="0">
                <a:ea typeface="黑体" panose="02010609060101010101" pitchFamily="49" charset="-122"/>
              </a:rPr>
              <a:t>2 </a:t>
            </a:r>
            <a:r>
              <a:rPr lang="en-US" altLang="zh-CN" sz="3400" b="1" spc="100" dirty="0" err="1">
                <a:ea typeface="黑体" panose="02010609060101010101" pitchFamily="49" charset="-122"/>
              </a:rPr>
              <a:t>Jn</a:t>
            </a:r>
            <a:r>
              <a:rPr lang="en-US" altLang="zh-CN" sz="3400" b="1" spc="100" dirty="0">
                <a:ea typeface="黑体" panose="02010609060101010101" pitchFamily="49" charset="-122"/>
              </a:rPr>
              <a:t> 1:7-11】</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你们要小心，不要失去</a:t>
            </a:r>
            <a:r>
              <a:rPr lang="zh-CN" altLang="en-US" sz="3400" b="1" spc="100" dirty="0" smtClean="0">
                <a:ea typeface="黑体" panose="02010609060101010101" pitchFamily="49" charset="-122"/>
              </a:rPr>
              <a:t>你们所</a:t>
            </a:r>
            <a:r>
              <a:rPr lang="zh-CN" altLang="en-US" sz="3400" b="1" spc="100" dirty="0">
                <a:ea typeface="黑体" panose="02010609060101010101" pitchFamily="49" charset="-122"/>
              </a:rPr>
              <a:t>作的工，乃要得着满足的赏赐。</a:t>
            </a:r>
          </a:p>
          <a:p>
            <a:pPr algn="l">
              <a:lnSpc>
                <a:spcPct val="100000"/>
              </a:lnSpc>
            </a:pPr>
            <a:r>
              <a:rPr lang="en-US" altLang="zh-CN" sz="3400" b="1" spc="100" dirty="0">
                <a:ea typeface="黑体" panose="02010609060101010101" pitchFamily="49" charset="-122"/>
              </a:rPr>
              <a:t>Watch out that you do not lose what you have worked for, but that you may be rewarded fully.</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凡越过基督的教训不常守着的，就没有神；常守这教训的，就有父又有子。</a:t>
            </a:r>
          </a:p>
          <a:p>
            <a:pPr algn="l">
              <a:lnSpc>
                <a:spcPct val="100000"/>
              </a:lnSpc>
            </a:pPr>
            <a:r>
              <a:rPr lang="en-US" altLang="zh-CN" sz="3400" b="1" spc="100" dirty="0">
                <a:ea typeface="黑体" panose="02010609060101010101" pitchFamily="49" charset="-122"/>
              </a:rPr>
              <a:t>Anyone who runs ahead and does not continue in the teaching of Christ does not have God; whoever continues in the teaching has both the Father and the Son.</a:t>
            </a:r>
          </a:p>
          <a:p>
            <a:pPr algn="l">
              <a:lnSpc>
                <a:spcPct val="100000"/>
              </a:lnSpc>
            </a:pPr>
            <a:r>
              <a:rPr lang="en-US" altLang="zh-CN" sz="3400" b="1" spc="100" dirty="0">
                <a:ea typeface="黑体" panose="02010609060101010101" pitchFamily="49" charset="-122"/>
              </a:rPr>
              <a:t>10 </a:t>
            </a:r>
            <a:r>
              <a:rPr lang="zh-CN" altLang="en-US" sz="3400" b="1" spc="100" dirty="0">
                <a:ea typeface="黑体" panose="02010609060101010101" pitchFamily="49" charset="-122"/>
              </a:rPr>
              <a:t>若有人到你们那里，不是传这教训，不要接他到家里，也不要问他的安；</a:t>
            </a:r>
          </a:p>
          <a:p>
            <a:pPr algn="l">
              <a:lnSpc>
                <a:spcPct val="100000"/>
              </a:lnSpc>
            </a:pPr>
            <a:r>
              <a:rPr lang="en-US" altLang="zh-CN" sz="3400" b="1" spc="100" dirty="0">
                <a:ea typeface="黑体" panose="02010609060101010101" pitchFamily="49" charset="-122"/>
              </a:rPr>
              <a:t>If anyone comes to you and does not bring this teaching, do not take him into your house or welcome him.</a:t>
            </a:r>
          </a:p>
          <a:p>
            <a:pPr algn="l">
              <a:lnSpc>
                <a:spcPct val="100000"/>
              </a:lnSpc>
            </a:pPr>
            <a:r>
              <a:rPr lang="en-US" altLang="zh-CN" sz="3400" b="1" spc="100" dirty="0">
                <a:ea typeface="黑体" panose="02010609060101010101" pitchFamily="49" charset="-122"/>
              </a:rPr>
              <a:t>11 </a:t>
            </a:r>
            <a:r>
              <a:rPr lang="zh-CN" altLang="en-US" sz="3400" b="1" spc="100" dirty="0">
                <a:ea typeface="黑体" panose="02010609060101010101" pitchFamily="49" charset="-122"/>
              </a:rPr>
              <a:t>因为问他安的，就在他的恶行上有份。</a:t>
            </a:r>
          </a:p>
          <a:p>
            <a:pPr algn="l">
              <a:lnSpc>
                <a:spcPct val="100000"/>
              </a:lnSpc>
            </a:pPr>
            <a:r>
              <a:rPr lang="en-US" altLang="zh-CN" sz="3400" b="1" spc="100" dirty="0">
                <a:ea typeface="黑体" panose="02010609060101010101" pitchFamily="49" charset="-122"/>
              </a:rPr>
              <a:t>Anyone who welcomes him shares in his wicked work.</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7440824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约贰</a:t>
            </a:r>
            <a:r>
              <a:rPr lang="en-US" altLang="zh-CN" sz="3400" b="1" spc="100" dirty="0">
                <a:ea typeface="黑体" panose="02010609060101010101" pitchFamily="49" charset="-122"/>
              </a:rPr>
              <a:t>2 </a:t>
            </a:r>
            <a:r>
              <a:rPr lang="en-US" altLang="zh-CN" sz="3400" b="1" spc="100" dirty="0" err="1">
                <a:ea typeface="黑体" panose="02010609060101010101" pitchFamily="49" charset="-122"/>
              </a:rPr>
              <a:t>Jn</a:t>
            </a:r>
            <a:r>
              <a:rPr lang="en-US" altLang="zh-CN" sz="3400" b="1" spc="100" dirty="0">
                <a:ea typeface="黑体" panose="02010609060101010101" pitchFamily="49" charset="-122"/>
              </a:rPr>
              <a:t> 1:7-11】</a:t>
            </a:r>
          </a:p>
          <a:p>
            <a:pPr algn="l">
              <a:lnSpc>
                <a:spcPct val="100000"/>
              </a:lnSpc>
            </a:pPr>
            <a:r>
              <a:rPr lang="en-US" altLang="zh-CN" sz="3400" b="1" spc="100" dirty="0" smtClean="0">
                <a:ea typeface="黑体" panose="02010609060101010101" pitchFamily="49" charset="-122"/>
              </a:rPr>
              <a:t>10 </a:t>
            </a:r>
            <a:r>
              <a:rPr lang="zh-CN" altLang="en-US" sz="3400" b="1" spc="100" dirty="0">
                <a:ea typeface="黑体" panose="02010609060101010101" pitchFamily="49" charset="-122"/>
              </a:rPr>
              <a:t>若有人到你们那里，不是传这教训，不要接他到家里，也不要问他的安；</a:t>
            </a:r>
          </a:p>
          <a:p>
            <a:pPr algn="l">
              <a:lnSpc>
                <a:spcPct val="100000"/>
              </a:lnSpc>
            </a:pPr>
            <a:r>
              <a:rPr lang="en-US" altLang="zh-CN" sz="3400" b="1" spc="100" dirty="0">
                <a:ea typeface="黑体" panose="02010609060101010101" pitchFamily="49" charset="-122"/>
              </a:rPr>
              <a:t>If anyone comes to you and does not bring this teaching, do not take him into your house or welcome him.</a:t>
            </a:r>
          </a:p>
          <a:p>
            <a:pPr algn="l">
              <a:lnSpc>
                <a:spcPct val="100000"/>
              </a:lnSpc>
            </a:pPr>
            <a:r>
              <a:rPr lang="en-US" altLang="zh-CN" sz="3400" b="1" spc="100" dirty="0">
                <a:ea typeface="黑体" panose="02010609060101010101" pitchFamily="49" charset="-122"/>
              </a:rPr>
              <a:t>11 </a:t>
            </a:r>
            <a:r>
              <a:rPr lang="zh-CN" altLang="en-US" sz="3400" b="1" spc="100" dirty="0">
                <a:ea typeface="黑体" panose="02010609060101010101" pitchFamily="49" charset="-122"/>
              </a:rPr>
              <a:t>因为问他安的，就在他的恶行上有份。</a:t>
            </a:r>
          </a:p>
          <a:p>
            <a:pPr algn="l">
              <a:lnSpc>
                <a:spcPct val="100000"/>
              </a:lnSpc>
            </a:pPr>
            <a:r>
              <a:rPr lang="en-US" altLang="zh-CN" sz="3400" b="1" spc="100" dirty="0">
                <a:ea typeface="黑体" panose="02010609060101010101" pitchFamily="49" charset="-122"/>
              </a:rPr>
              <a:t>Anyone who welcomes him shares in his wicked work.</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2283960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5:1</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风闻</a:t>
            </a:r>
            <a:r>
              <a:rPr lang="zh-CN" altLang="en-US" sz="3400" b="1" spc="100" dirty="0">
                <a:ea typeface="黑体" panose="02010609060101010101" pitchFamily="49" charset="-122"/>
              </a:rPr>
              <a:t>在你们中间有淫乱的事。这样的淫乱连外邦人中也没有，就是有人收了他的继母。</a:t>
            </a:r>
          </a:p>
          <a:p>
            <a:pPr algn="l">
              <a:lnSpc>
                <a:spcPct val="100000"/>
              </a:lnSpc>
            </a:pPr>
            <a:r>
              <a:rPr lang="en-US" altLang="zh-CN" sz="3400" b="1" spc="100" dirty="0">
                <a:ea typeface="黑体" panose="02010609060101010101" pitchFamily="49" charset="-122"/>
              </a:rPr>
              <a:t>It is actually reported that there is sexual immorality among you, and of a kind that does not occur even among pagans: A man has his father's wife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814138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5:5】</a:t>
            </a:r>
            <a:r>
              <a:rPr lang="zh-CN" altLang="en-US" sz="3400" b="1" spc="100" dirty="0">
                <a:ea typeface="黑体" panose="02010609060101010101" pitchFamily="49" charset="-122"/>
              </a:rPr>
              <a:t>要把这样的人交给撒但，败坏他的肉体，使他的灵魂在主耶稣的日子可以得救。</a:t>
            </a:r>
          </a:p>
          <a:p>
            <a:pPr algn="l">
              <a:lnSpc>
                <a:spcPct val="100000"/>
              </a:lnSpc>
            </a:pPr>
            <a:r>
              <a:rPr lang="en-US" altLang="zh-CN" sz="3400" b="1" spc="100" dirty="0">
                <a:ea typeface="黑体" panose="02010609060101010101" pitchFamily="49" charset="-122"/>
              </a:rPr>
              <a:t>hand this man over to Satan, so that the sinful nature may be destroyed and his spirit saved on the day of the Lord.</a:t>
            </a:r>
          </a:p>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5:6】</a:t>
            </a:r>
            <a:r>
              <a:rPr lang="zh-CN" altLang="en-US" sz="3400" b="1" spc="100" dirty="0">
                <a:ea typeface="黑体" panose="02010609060101010101" pitchFamily="49" charset="-122"/>
              </a:rPr>
              <a:t>你们这自夸是不好的。岂不知一点面酵能使全团发起来吗？</a:t>
            </a:r>
          </a:p>
          <a:p>
            <a:pPr algn="l">
              <a:lnSpc>
                <a:spcPct val="100000"/>
              </a:lnSpc>
            </a:pPr>
            <a:r>
              <a:rPr lang="en-US" altLang="zh-CN" sz="3400" b="1" spc="100" dirty="0">
                <a:ea typeface="黑体" panose="02010609060101010101" pitchFamily="49" charset="-122"/>
              </a:rPr>
              <a:t>Your boasting is not good. Don't you know that a little yeast works through the whole batch of dough</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6108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5:7a】</a:t>
            </a:r>
            <a:r>
              <a:rPr lang="zh-CN" altLang="en-US" sz="3400" b="1" spc="100" dirty="0">
                <a:ea typeface="黑体" panose="02010609060101010101" pitchFamily="49" charset="-122"/>
              </a:rPr>
              <a:t>你们既是无酵的面，应当把旧酵除净，好使你们成为新团</a:t>
            </a:r>
            <a:r>
              <a:rPr lang="en-US" altLang="zh-CN" sz="3400" b="1" spc="100" dirty="0">
                <a:ea typeface="黑体" panose="02010609060101010101" pitchFamily="49" charset="-122"/>
              </a:rPr>
              <a:t>……</a:t>
            </a:r>
          </a:p>
          <a:p>
            <a:pPr algn="l">
              <a:lnSpc>
                <a:spcPct val="100000"/>
              </a:lnSpc>
            </a:pPr>
            <a:r>
              <a:rPr lang="en-US" altLang="zh-CN" sz="3400" b="1" spc="100" dirty="0">
                <a:ea typeface="黑体" panose="02010609060101010101" pitchFamily="49" charset="-122"/>
              </a:rPr>
              <a:t>Get rid of the old yeast that you may be a new batch without yeast--as you really are….</a:t>
            </a:r>
          </a:p>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5:9】</a:t>
            </a:r>
            <a:r>
              <a:rPr lang="zh-CN" altLang="en-US" sz="3400" b="1" spc="100" dirty="0">
                <a:ea typeface="黑体" panose="02010609060101010101" pitchFamily="49" charset="-122"/>
              </a:rPr>
              <a:t>我先前写信给你们说：不可与淫乱的人相交。</a:t>
            </a:r>
            <a:r>
              <a:rPr lang="en-US" altLang="zh-CN" sz="3400" b="1" spc="100" dirty="0">
                <a:ea typeface="黑体" panose="02010609060101010101" pitchFamily="49" charset="-122"/>
              </a:rPr>
              <a:t>I have written you in my letter not to associate with sexually immoral people-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13384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26 </a:t>
            </a:r>
            <a:r>
              <a:rPr lang="zh-CN" altLang="en-US" sz="3400" b="1" spc="100" dirty="0">
                <a:ea typeface="黑体" panose="02010609060101010101" pitchFamily="49" charset="-122"/>
              </a:rPr>
              <a:t>到长苗吐穗的时候，稗子也显出来。</a:t>
            </a:r>
          </a:p>
          <a:p>
            <a:pPr algn="l">
              <a:lnSpc>
                <a:spcPct val="100000"/>
              </a:lnSpc>
            </a:pPr>
            <a:r>
              <a:rPr lang="en-US" altLang="zh-CN" sz="3400" b="1" spc="100" dirty="0">
                <a:ea typeface="黑体" panose="02010609060101010101" pitchFamily="49" charset="-122"/>
              </a:rPr>
              <a:t>When the wheat sprouted and formed heads, then the weeds also appeared.</a:t>
            </a: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田主的仆人来告诉他说：‘主啊，你不是撒好种在田里吗？从哪里来的稗子呢？</a:t>
            </a:r>
          </a:p>
          <a:p>
            <a:pPr algn="l">
              <a:lnSpc>
                <a:spcPct val="100000"/>
              </a:lnSpc>
            </a:pPr>
            <a:r>
              <a:rPr lang="zh-CN" altLang="en-US" sz="3400" b="1" spc="100" dirty="0">
                <a:ea typeface="黑体" panose="02010609060101010101" pitchFamily="49" charset="-122"/>
              </a:rPr>
              <a:t>’</a:t>
            </a:r>
            <a:r>
              <a:rPr lang="en-US" altLang="zh-CN" sz="3400" b="1" spc="100" dirty="0">
                <a:ea typeface="黑体" panose="02010609060101010101" pitchFamily="49" charset="-122"/>
              </a:rPr>
              <a:t>The owner's servants came to him and said, 'Sir, didn't you sow good seed in your field? Where then did the weeds come from?'</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25161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5:11</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但</a:t>
            </a:r>
            <a:r>
              <a:rPr lang="zh-CN" altLang="en-US" sz="3400" b="1" spc="100" dirty="0">
                <a:ea typeface="黑体" panose="02010609060101010101" pitchFamily="49" charset="-122"/>
              </a:rPr>
              <a:t>如今我写信给你们说：若有称为弟兄是行淫乱的、或贪婪的、或拜偶像的、或辱骂的、或醉酒的、或勒索的，这样的人不可与他相交，就是与他吃饭都不可。</a:t>
            </a:r>
          </a:p>
          <a:p>
            <a:pPr algn="l">
              <a:lnSpc>
                <a:spcPct val="100000"/>
              </a:lnSpc>
            </a:pPr>
            <a:r>
              <a:rPr lang="en-US" altLang="zh-CN" sz="3400" b="1" spc="100" dirty="0">
                <a:ea typeface="黑体" panose="02010609060101010101" pitchFamily="49" charset="-122"/>
              </a:rPr>
              <a:t>But now I am writing you that you must not associate with anyone who calls himself a brother but is sexually immoral or greedy, an idolater or a slanderer, a drunkard or a swindler. With such a man do not even eat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50543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5:13b</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你们应当把那恶人从你们中间赶出去。</a:t>
            </a:r>
          </a:p>
          <a:p>
            <a:pPr algn="l">
              <a:lnSpc>
                <a:spcPct val="100000"/>
              </a:lnSpc>
            </a:pPr>
            <a:r>
              <a:rPr lang="en-US" altLang="zh-CN" sz="3400" b="1" spc="100" dirty="0">
                <a:ea typeface="黑体" panose="02010609060101010101" pitchFamily="49" charset="-122"/>
              </a:rPr>
              <a:t>…."Expel the wicked man from among you."</a:t>
            </a:r>
          </a:p>
        </p:txBody>
      </p:sp>
    </p:spTree>
    <p:extLst>
      <p:ext uri="{BB962C8B-B14F-4D97-AF65-F5344CB8AC3E}">
        <p14:creationId xmlns:p14="http://schemas.microsoft.com/office/powerpoint/2010/main" val="28697623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林后</a:t>
            </a:r>
            <a:r>
              <a:rPr lang="en-US" altLang="zh-CN" sz="3400" b="1" spc="100" dirty="0">
                <a:ea typeface="黑体" panose="02010609060101010101" pitchFamily="49" charset="-122"/>
              </a:rPr>
              <a:t>2 Co 6:14-17】</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你们和不信的原不相配，不要同负一轭。义和不义有什么相交呢？光明和黑暗有什么相通呢？</a:t>
            </a:r>
          </a:p>
          <a:p>
            <a:pPr algn="l">
              <a:lnSpc>
                <a:spcPct val="100000"/>
              </a:lnSpc>
            </a:pPr>
            <a:r>
              <a:rPr lang="en-US" altLang="zh-CN" sz="3400" b="1" spc="100" dirty="0">
                <a:ea typeface="黑体" panose="02010609060101010101" pitchFamily="49" charset="-122"/>
              </a:rPr>
              <a:t>Do not be yoked together with unbelievers. For what do righteousness and wickedness have in common? Or what fellowship can light have with darkness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425634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林后</a:t>
            </a:r>
            <a:r>
              <a:rPr lang="en-US" altLang="zh-CN" sz="3400" b="1" spc="100" dirty="0">
                <a:ea typeface="黑体" panose="02010609060101010101" pitchFamily="49" charset="-122"/>
              </a:rPr>
              <a:t>2 Co 6:14-17】</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基督和彼列（“彼列”就是撒但的别名）有什么相和呢？信主的和不信主的有什么相干呢？</a:t>
            </a:r>
          </a:p>
          <a:p>
            <a:pPr algn="l">
              <a:lnSpc>
                <a:spcPct val="100000"/>
              </a:lnSpc>
            </a:pPr>
            <a:r>
              <a:rPr lang="en-US" altLang="zh-CN" sz="3400" b="1" spc="100" dirty="0">
                <a:ea typeface="黑体" panose="02010609060101010101" pitchFamily="49" charset="-122"/>
              </a:rPr>
              <a:t>What harmony is there between Christ and Belial ? What does a believer have in common with an unbeliever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04504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林后</a:t>
            </a:r>
            <a:r>
              <a:rPr lang="en-US" altLang="zh-CN" sz="3400" b="1" spc="100" dirty="0">
                <a:ea typeface="黑体" panose="02010609060101010101" pitchFamily="49" charset="-122"/>
              </a:rPr>
              <a:t>2 Co 6:14-17】</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神的殿和偶像有什么相同呢？因为我们是永生神的殿，就如神曾说：“我要在他们中间居住，在他们中间来往。我要作他们的　神，他们要作我的子民。” </a:t>
            </a:r>
          </a:p>
          <a:p>
            <a:pPr algn="l">
              <a:lnSpc>
                <a:spcPct val="100000"/>
              </a:lnSpc>
            </a:pPr>
            <a:r>
              <a:rPr lang="en-US" altLang="zh-CN" sz="3400" b="1" spc="100" dirty="0">
                <a:ea typeface="黑体" panose="02010609060101010101" pitchFamily="49" charset="-122"/>
              </a:rPr>
              <a:t>What agreement is there between the temple of God and idols? For we are the temple of the living God. As God has said: "I will live with them and walk among them, and I will be their God, and they will be my people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330986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林后</a:t>
            </a:r>
            <a:r>
              <a:rPr lang="en-US" altLang="zh-CN" sz="3400" b="1" spc="100" dirty="0">
                <a:ea typeface="黑体" panose="02010609060101010101" pitchFamily="49" charset="-122"/>
              </a:rPr>
              <a:t>2 Co 6:14-17】</a:t>
            </a:r>
          </a:p>
          <a:p>
            <a:pPr algn="l">
              <a:lnSpc>
                <a:spcPct val="100000"/>
              </a:lnSpc>
            </a:pPr>
            <a:r>
              <a:rPr lang="en-US" altLang="zh-CN" sz="3400" b="1" spc="100" dirty="0" smtClean="0">
                <a:ea typeface="黑体" panose="02010609060101010101" pitchFamily="49" charset="-122"/>
              </a:rPr>
              <a:t>17 </a:t>
            </a:r>
            <a:r>
              <a:rPr lang="zh-CN" altLang="en-US" sz="3400" b="1" spc="100" dirty="0">
                <a:ea typeface="黑体" panose="02010609060101010101" pitchFamily="49" charset="-122"/>
              </a:rPr>
              <a:t>又说：“你们务要从他们中间出来，与他们分别，不要沾不洁净的物，我就收纳你们。</a:t>
            </a:r>
          </a:p>
          <a:p>
            <a:pPr algn="l">
              <a:lnSpc>
                <a:spcPct val="100000"/>
              </a:lnSpc>
            </a:pPr>
            <a:r>
              <a:rPr lang="en-US" altLang="zh-CN" sz="3400" b="1" spc="100" dirty="0">
                <a:ea typeface="黑体" panose="02010609060101010101" pitchFamily="49" charset="-122"/>
              </a:rPr>
              <a:t>Therefore come out from them and be separate, says the Lord. Touch no unclean thing, and I will receive you.</a:t>
            </a:r>
          </a:p>
        </p:txBody>
      </p:sp>
    </p:spTree>
    <p:extLst>
      <p:ext uri="{BB962C8B-B14F-4D97-AF65-F5344CB8AC3E}">
        <p14:creationId xmlns:p14="http://schemas.microsoft.com/office/powerpoint/2010/main" val="17764150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18:15-17】</a:t>
            </a:r>
          </a:p>
          <a:p>
            <a:pPr algn="l">
              <a:lnSpc>
                <a:spcPct val="100000"/>
              </a:lnSpc>
            </a:pPr>
            <a:r>
              <a:rPr lang="en-US" altLang="zh-CN" sz="3400" b="1" spc="100" dirty="0">
                <a:ea typeface="黑体" panose="02010609060101010101" pitchFamily="49" charset="-122"/>
              </a:rPr>
              <a:t>15 “</a:t>
            </a:r>
            <a:r>
              <a:rPr lang="zh-CN" altLang="en-US" sz="3400" b="1" spc="100" dirty="0">
                <a:ea typeface="黑体" panose="02010609060101010101" pitchFamily="49" charset="-122"/>
              </a:rPr>
              <a:t>倘若你的弟兄得罪你，你就去趁着只有他和你在一处的时候，指出他的错来。他若听你，你便得了你的弟兄</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If </a:t>
            </a:r>
            <a:r>
              <a:rPr lang="en-US" altLang="zh-CN" sz="3400" b="1" spc="100" dirty="0">
                <a:ea typeface="黑体" panose="02010609060101010101" pitchFamily="49" charset="-122"/>
              </a:rPr>
              <a:t>your brother sins against you, go and show him his fault, just between the two of you. If he listens to you, you have won your brother over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7614165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a:t>
            </a:r>
            <a:r>
              <a:rPr lang="en-US" altLang="zh-CN" sz="3400" b="1" spc="100" dirty="0" smtClean="0">
                <a:ea typeface="黑体" panose="02010609060101010101" pitchFamily="49" charset="-122"/>
              </a:rPr>
              <a:t>18:15-17】</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他若不听，你就另外带一两个人同去，要凭两三个人的口作见证，句句都可定准。</a:t>
            </a:r>
          </a:p>
          <a:p>
            <a:pPr algn="l">
              <a:lnSpc>
                <a:spcPct val="100000"/>
              </a:lnSpc>
            </a:pPr>
            <a:r>
              <a:rPr lang="en-US" altLang="zh-CN" sz="3400" b="1" spc="100" dirty="0">
                <a:ea typeface="黑体" panose="02010609060101010101" pitchFamily="49" charset="-122"/>
              </a:rPr>
              <a:t>But if he will not listen, take one or two others along, so that 'every matter may be established by the testimony of two or three witnesses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6746060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18:15-17】</a:t>
            </a:r>
          </a:p>
          <a:p>
            <a:pPr algn="l">
              <a:lnSpc>
                <a:spcPct val="100000"/>
              </a:lnSpc>
            </a:pPr>
            <a:r>
              <a:rPr lang="en-US" altLang="zh-CN" sz="3400" b="1" spc="100" dirty="0" smtClean="0">
                <a:ea typeface="黑体" panose="02010609060101010101" pitchFamily="49" charset="-122"/>
              </a:rPr>
              <a:t>17 </a:t>
            </a:r>
            <a:r>
              <a:rPr lang="zh-CN" altLang="en-US" sz="3400" b="1" spc="100" dirty="0">
                <a:ea typeface="黑体" panose="02010609060101010101" pitchFamily="49" charset="-122"/>
              </a:rPr>
              <a:t>若是不听他们，就告诉教会；若是不听教会，就看他像外邦人和税吏一样。 </a:t>
            </a:r>
          </a:p>
          <a:p>
            <a:pPr algn="l">
              <a:lnSpc>
                <a:spcPct val="100000"/>
              </a:lnSpc>
            </a:pPr>
            <a:r>
              <a:rPr lang="en-US" altLang="zh-CN" sz="3400" b="1" spc="100" dirty="0">
                <a:ea typeface="黑体" panose="02010609060101010101" pitchFamily="49" charset="-122"/>
              </a:rPr>
              <a:t>If he refuses to listen to them, tell it to the church; and if he refuses to listen even to the church, treat him as you would a pagan or a tax collector.</a:t>
            </a:r>
          </a:p>
        </p:txBody>
      </p:sp>
    </p:spTree>
    <p:extLst>
      <p:ext uri="{BB962C8B-B14F-4D97-AF65-F5344CB8AC3E}">
        <p14:creationId xmlns:p14="http://schemas.microsoft.com/office/powerpoint/2010/main" val="11374204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a:t>
            </a:r>
            <a:r>
              <a:rPr lang="en-US" altLang="zh-CN" sz="3400" b="1" spc="100" dirty="0" smtClean="0">
                <a:ea typeface="黑体" panose="02010609060101010101" pitchFamily="49" charset="-122"/>
              </a:rPr>
              <a:t>9:53-56】</a:t>
            </a:r>
          </a:p>
          <a:p>
            <a:pPr algn="l">
              <a:lnSpc>
                <a:spcPct val="100000"/>
              </a:lnSpc>
            </a:pPr>
            <a:r>
              <a:rPr lang="en-US" altLang="zh-CN" sz="3400" b="1" spc="100" dirty="0" smtClean="0">
                <a:ea typeface="黑体" panose="02010609060101010101" pitchFamily="49" charset="-122"/>
              </a:rPr>
              <a:t>53 </a:t>
            </a:r>
            <a:r>
              <a:rPr lang="zh-CN" altLang="en-US" sz="3400" b="1" spc="100" dirty="0">
                <a:ea typeface="黑体" panose="02010609060101010101" pitchFamily="49" charset="-122"/>
              </a:rPr>
              <a:t>那里的人不接待他，因他面向耶路撒冷去</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they did not receive Him, because His face was set for the journey to Jerusalem.</a:t>
            </a:r>
          </a:p>
          <a:p>
            <a:pPr algn="l">
              <a:lnSpc>
                <a:spcPct val="100000"/>
              </a:lnSpc>
            </a:pPr>
            <a:r>
              <a:rPr lang="en-US" altLang="zh-CN" sz="3400" b="1" spc="100" dirty="0">
                <a:ea typeface="黑体" panose="02010609060101010101" pitchFamily="49" charset="-122"/>
              </a:rPr>
              <a:t>54 </a:t>
            </a:r>
            <a:r>
              <a:rPr lang="zh-CN" altLang="en-US" sz="3400" b="1" spc="100" dirty="0">
                <a:ea typeface="黑体" panose="02010609060101010101" pitchFamily="49" charset="-122"/>
              </a:rPr>
              <a:t>他的门徒雅各、约翰看见了，就说：“主啊，你要我们吩咐火从天上降下来烧灭他们，像以利亚所作的吗？</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And </a:t>
            </a:r>
            <a:r>
              <a:rPr lang="en-US" altLang="zh-CN" sz="3400" b="1" spc="100" dirty="0">
                <a:ea typeface="黑体" panose="02010609060101010101" pitchFamily="49" charset="-122"/>
              </a:rPr>
              <a:t>when His disciples James and John saw this, they said, "Lord, do You want us to command fire to come down from heaven and consume them, just as Elijah did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9391228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28 </a:t>
            </a:r>
            <a:r>
              <a:rPr lang="zh-CN" altLang="en-US" sz="3400" b="1" spc="100" dirty="0">
                <a:ea typeface="黑体" panose="02010609060101010101" pitchFamily="49" charset="-122"/>
              </a:rPr>
              <a:t>主人说：‘这是仇敌作的。’仆人说：‘你要我们去薅出来吗？’</a:t>
            </a:r>
          </a:p>
          <a:p>
            <a:pPr algn="l">
              <a:lnSpc>
                <a:spcPct val="100000"/>
              </a:lnSpc>
            </a:pPr>
            <a:r>
              <a:rPr lang="en-US" altLang="zh-CN" sz="3400" b="1" spc="100" dirty="0">
                <a:ea typeface="黑体" panose="02010609060101010101" pitchFamily="49" charset="-122"/>
              </a:rPr>
              <a:t>'An enemy did this,' he replied. The servants asked him, 'Do you want us to go and pull them up?'</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主人说：‘不必，恐怕薅稗子，连麦子也拔出来。</a:t>
            </a:r>
          </a:p>
          <a:p>
            <a:pPr algn="l">
              <a:lnSpc>
                <a:spcPct val="100000"/>
              </a:lnSpc>
            </a:pPr>
            <a:r>
              <a:rPr lang="en-US" altLang="zh-CN" sz="3400" b="1" spc="100" dirty="0">
                <a:ea typeface="黑体" panose="02010609060101010101" pitchFamily="49" charset="-122"/>
              </a:rPr>
              <a:t>'No,' he answered, 'because while you are pulling the weeds, you may root up the wheat with them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405349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9:53-56】</a:t>
            </a:r>
          </a:p>
          <a:p>
            <a:pPr algn="l">
              <a:lnSpc>
                <a:spcPct val="100000"/>
              </a:lnSpc>
            </a:pPr>
            <a:r>
              <a:rPr lang="en-US" altLang="zh-CN" sz="3400" b="1" spc="100" dirty="0" smtClean="0">
                <a:ea typeface="黑体" panose="02010609060101010101" pitchFamily="49" charset="-122"/>
              </a:rPr>
              <a:t>55 </a:t>
            </a:r>
            <a:r>
              <a:rPr lang="zh-CN" altLang="en-US" sz="3400" b="1" spc="100" dirty="0">
                <a:ea typeface="黑体" panose="02010609060101010101" pitchFamily="49" charset="-122"/>
              </a:rPr>
              <a:t>耶稣转身责备两个门徒，说：“你们的心如何，你们并不知道。</a:t>
            </a:r>
          </a:p>
          <a:p>
            <a:pPr algn="l">
              <a:lnSpc>
                <a:spcPct val="100000"/>
              </a:lnSpc>
            </a:pPr>
            <a:r>
              <a:rPr lang="en-US" altLang="zh-CN" sz="3400" b="1" spc="100" dirty="0">
                <a:ea typeface="黑体" panose="02010609060101010101" pitchFamily="49" charset="-122"/>
              </a:rPr>
              <a:t>But He turned and rebuked them, and said, "You do not know what manner of spirit you are of.</a:t>
            </a:r>
          </a:p>
          <a:p>
            <a:pPr algn="l">
              <a:lnSpc>
                <a:spcPct val="100000"/>
              </a:lnSpc>
            </a:pPr>
            <a:r>
              <a:rPr lang="en-US" altLang="zh-CN" sz="3400" b="1" spc="100" dirty="0">
                <a:ea typeface="黑体" panose="02010609060101010101" pitchFamily="49" charset="-122"/>
              </a:rPr>
              <a:t>56 </a:t>
            </a:r>
            <a:r>
              <a:rPr lang="zh-CN" altLang="en-US" sz="3400" b="1" spc="100" dirty="0">
                <a:ea typeface="黑体" panose="02010609060101010101" pitchFamily="49" charset="-122"/>
              </a:rPr>
              <a:t>人子来不是要灭人的性命，是要救人的性命。”说着就往别的村庄去了。</a:t>
            </a:r>
          </a:p>
          <a:p>
            <a:pPr algn="l">
              <a:lnSpc>
                <a:spcPct val="100000"/>
              </a:lnSpc>
            </a:pPr>
            <a:r>
              <a:rPr lang="en-US" altLang="zh-CN" sz="3400" b="1" spc="100" dirty="0">
                <a:ea typeface="黑体" panose="02010609060101010101" pitchFamily="49" charset="-122"/>
              </a:rPr>
              <a:t>For the Son of Man did not come to destroy men's lives but to save them." And they went to another village.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259442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加</a:t>
            </a:r>
            <a:r>
              <a:rPr lang="en-US" altLang="zh-CN" sz="3400" b="1" spc="100" dirty="0">
                <a:ea typeface="黑体" panose="02010609060101010101" pitchFamily="49" charset="-122"/>
              </a:rPr>
              <a:t>Gal 4:29</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当时</a:t>
            </a:r>
            <a:r>
              <a:rPr lang="zh-CN" altLang="en-US" sz="3400" b="1" spc="100" dirty="0">
                <a:ea typeface="黑体" panose="02010609060101010101" pitchFamily="49" charset="-122"/>
              </a:rPr>
              <a:t>，那按着血气生的，逼迫了那按着圣灵生的，现在也是这样。</a:t>
            </a:r>
          </a:p>
          <a:p>
            <a:pPr algn="l">
              <a:lnSpc>
                <a:spcPct val="100000"/>
              </a:lnSpc>
            </a:pPr>
            <a:r>
              <a:rPr lang="en-US" altLang="zh-CN" sz="3400" b="1" spc="100" dirty="0">
                <a:ea typeface="黑体" panose="02010609060101010101" pitchFamily="49" charset="-122"/>
              </a:rPr>
              <a:t>At that time the son born in the ordinary way persecuted the son born by the power of the Spirit. It is the same now.</a:t>
            </a:r>
          </a:p>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提后</a:t>
            </a:r>
            <a:r>
              <a:rPr lang="en-US" altLang="zh-CN" sz="3400" b="1" spc="100" dirty="0">
                <a:ea typeface="黑体" panose="02010609060101010101" pitchFamily="49" charset="-122"/>
              </a:rPr>
              <a:t>2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3:12</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不但</a:t>
            </a:r>
            <a:r>
              <a:rPr lang="zh-CN" altLang="en-US" sz="3400" b="1" spc="100" dirty="0">
                <a:ea typeface="黑体" panose="02010609060101010101" pitchFamily="49" charset="-122"/>
              </a:rPr>
              <a:t>如此，凡立志在基督耶稣里敬虔度日的，也都要受逼迫。</a:t>
            </a:r>
          </a:p>
          <a:p>
            <a:pPr algn="l">
              <a:lnSpc>
                <a:spcPct val="100000"/>
              </a:lnSpc>
            </a:pPr>
            <a:r>
              <a:rPr lang="en-US" altLang="zh-CN" sz="3400" b="1" spc="100" dirty="0">
                <a:ea typeface="黑体" panose="02010609060101010101" pitchFamily="49" charset="-122"/>
              </a:rPr>
              <a:t>In fact, everyone who wants to live a godly life in Christ Jesus will be persecuted,</a:t>
            </a:r>
          </a:p>
        </p:txBody>
      </p:sp>
    </p:spTree>
    <p:extLst>
      <p:ext uri="{BB962C8B-B14F-4D97-AF65-F5344CB8AC3E}">
        <p14:creationId xmlns:p14="http://schemas.microsoft.com/office/powerpoint/2010/main" val="36188857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8:15】</a:t>
            </a:r>
          </a:p>
          <a:p>
            <a:pPr algn="l">
              <a:lnSpc>
                <a:spcPct val="100000"/>
              </a:lnSpc>
            </a:pPr>
            <a:r>
              <a:rPr lang="zh-CN" altLang="en-US" sz="3400" b="1" spc="100" dirty="0">
                <a:ea typeface="黑体" panose="02010609060101010101" pitchFamily="49" charset="-122"/>
              </a:rPr>
              <a:t>那落在好土里的，就是人听了道，持守在诚实、善良的心里，并且忍耐着结实。”</a:t>
            </a:r>
          </a:p>
          <a:p>
            <a:pPr algn="l">
              <a:lnSpc>
                <a:spcPct val="100000"/>
              </a:lnSpc>
            </a:pPr>
            <a:r>
              <a:rPr lang="zh-CN" altLang="en-US" sz="3400" b="1" spc="100" dirty="0">
                <a:ea typeface="黑体" panose="02010609060101010101" pitchFamily="49" charset="-122"/>
              </a:rPr>
              <a:t> </a:t>
            </a:r>
            <a:r>
              <a:rPr lang="en-US" altLang="zh-CN" sz="3400" b="1" spc="100" dirty="0">
                <a:ea typeface="黑体" panose="02010609060101010101" pitchFamily="49" charset="-122"/>
              </a:rPr>
              <a:t>But the seed on good soil stands for those with a noble and good heart, who hear the word, retain it, and by persevering produce a crop.</a:t>
            </a:r>
          </a:p>
        </p:txBody>
      </p:sp>
    </p:spTree>
    <p:extLst>
      <p:ext uri="{BB962C8B-B14F-4D97-AF65-F5344CB8AC3E}">
        <p14:creationId xmlns:p14="http://schemas.microsoft.com/office/powerpoint/2010/main" val="38194243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罗</a:t>
            </a:r>
            <a:r>
              <a:rPr lang="en-US" altLang="zh-CN" sz="3400" b="1" spc="100" dirty="0">
                <a:ea typeface="黑体" panose="02010609060101010101" pitchFamily="49" charset="-122"/>
              </a:rPr>
              <a:t>Rom 5:3-5】</a:t>
            </a:r>
          </a:p>
          <a:p>
            <a:pPr algn="l">
              <a:lnSpc>
                <a:spcPct val="100000"/>
              </a:lnSpc>
            </a:pPr>
            <a:r>
              <a:rPr lang="en-US" altLang="zh-CN" sz="3400" b="1" spc="100" dirty="0">
                <a:ea typeface="黑体" panose="02010609060101010101" pitchFamily="49" charset="-122"/>
              </a:rPr>
              <a:t>3 </a:t>
            </a:r>
            <a:r>
              <a:rPr lang="zh-CN" altLang="en-US" sz="3400" b="1" spc="100" dirty="0">
                <a:ea typeface="黑体" panose="02010609060101010101" pitchFamily="49" charset="-122"/>
              </a:rPr>
              <a:t>不但如此，就是在患难中也是欢欢喜喜的。因为知道患难生忍耐，</a:t>
            </a:r>
          </a:p>
          <a:p>
            <a:pPr algn="l">
              <a:lnSpc>
                <a:spcPct val="100000"/>
              </a:lnSpc>
            </a:pPr>
            <a:r>
              <a:rPr lang="en-US" altLang="zh-CN" sz="3400" b="1" spc="100" dirty="0">
                <a:ea typeface="黑体" panose="02010609060101010101" pitchFamily="49" charset="-122"/>
              </a:rPr>
              <a:t>Not only so, but we also rejoice in our sufferings, because we know that suffering produces perseverance;</a:t>
            </a:r>
          </a:p>
          <a:p>
            <a:pPr algn="l">
              <a:lnSpc>
                <a:spcPct val="100000"/>
              </a:lnSpc>
            </a:pPr>
            <a:r>
              <a:rPr lang="en-US" altLang="zh-CN" sz="3400" b="1" spc="100" dirty="0">
                <a:ea typeface="黑体" panose="02010609060101010101" pitchFamily="49" charset="-122"/>
              </a:rPr>
              <a:t>4 </a:t>
            </a:r>
            <a:r>
              <a:rPr lang="zh-CN" altLang="en-US" sz="3400" b="1" spc="100" dirty="0">
                <a:ea typeface="黑体" panose="02010609060101010101" pitchFamily="49" charset="-122"/>
              </a:rPr>
              <a:t>忍耐生老练，老练生盼望</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perseverance</a:t>
            </a:r>
            <a:r>
              <a:rPr lang="en-US" altLang="zh-CN" sz="3400" b="1" spc="100" dirty="0">
                <a:ea typeface="黑体" panose="02010609060101010101" pitchFamily="49" charset="-122"/>
              </a:rPr>
              <a:t>, character; and character, hope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068454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罗</a:t>
            </a:r>
            <a:r>
              <a:rPr lang="en-US" altLang="zh-CN" sz="3400" b="1" spc="100" dirty="0">
                <a:ea typeface="黑体" panose="02010609060101010101" pitchFamily="49" charset="-122"/>
              </a:rPr>
              <a:t>Rom 5:3-5】</a:t>
            </a:r>
          </a:p>
          <a:p>
            <a:pPr algn="l">
              <a:lnSpc>
                <a:spcPct val="100000"/>
              </a:lnSpc>
            </a:pPr>
            <a:r>
              <a:rPr lang="en-US" altLang="zh-CN" sz="3400" b="1" spc="100" dirty="0" smtClean="0">
                <a:ea typeface="黑体" panose="02010609060101010101" pitchFamily="49" charset="-122"/>
              </a:rPr>
              <a:t>5 </a:t>
            </a:r>
            <a:r>
              <a:rPr lang="zh-CN" altLang="en-US" sz="3400" b="1" spc="100" dirty="0">
                <a:ea typeface="黑体" panose="02010609060101010101" pitchFamily="49" charset="-122"/>
              </a:rPr>
              <a:t>盼望不至于羞耻；因为所赐给我们的圣灵将　神的爱浇灌在我们心里。</a:t>
            </a:r>
          </a:p>
          <a:p>
            <a:pPr algn="l">
              <a:lnSpc>
                <a:spcPct val="100000"/>
              </a:lnSpc>
            </a:pPr>
            <a:r>
              <a:rPr lang="en-US" altLang="zh-CN" sz="3400" b="1" spc="100" dirty="0">
                <a:ea typeface="黑体" panose="02010609060101010101" pitchFamily="49" charset="-122"/>
              </a:rPr>
              <a:t>And hope does not disappoint us, because God has poured out his love into our hearts by the Holy Spirit, whom he has given us.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231153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彼前</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Pe</a:t>
            </a:r>
            <a:r>
              <a:rPr lang="en-US" altLang="zh-CN" sz="3400" b="1" spc="100" dirty="0">
                <a:ea typeface="黑体" panose="02010609060101010101" pitchFamily="49" charset="-122"/>
              </a:rPr>
              <a:t> 1:6-7】</a:t>
            </a:r>
          </a:p>
          <a:p>
            <a:pPr algn="l">
              <a:lnSpc>
                <a:spcPct val="100000"/>
              </a:lnSpc>
            </a:pPr>
            <a:r>
              <a:rPr lang="en-US" altLang="zh-CN" sz="3400" b="1" spc="100" dirty="0">
                <a:ea typeface="黑体" panose="02010609060101010101" pitchFamily="49" charset="-122"/>
              </a:rPr>
              <a:t>6 </a:t>
            </a:r>
            <a:r>
              <a:rPr lang="zh-CN" altLang="en-US" sz="3400" b="1" spc="100" dirty="0">
                <a:ea typeface="黑体" panose="02010609060101010101" pitchFamily="49" charset="-122"/>
              </a:rPr>
              <a:t>因此，你们是大有喜乐。但如今在百般的试炼中暂时忧愁，</a:t>
            </a:r>
          </a:p>
          <a:p>
            <a:pPr algn="l">
              <a:lnSpc>
                <a:spcPct val="100000"/>
              </a:lnSpc>
            </a:pPr>
            <a:r>
              <a:rPr lang="en-US" altLang="zh-CN" sz="3400" b="1" spc="100" dirty="0">
                <a:ea typeface="黑体" panose="02010609060101010101" pitchFamily="49" charset="-122"/>
              </a:rPr>
              <a:t>In this you greatly rejoice, though now for a little while you may have had to suffer grief in all kinds of trials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501309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彼前</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Pe</a:t>
            </a:r>
            <a:r>
              <a:rPr lang="en-US" altLang="zh-CN" sz="3400" b="1" spc="100" dirty="0">
                <a:ea typeface="黑体" panose="02010609060101010101" pitchFamily="49" charset="-122"/>
              </a:rPr>
              <a:t> 1:6-7】</a:t>
            </a:r>
          </a:p>
          <a:p>
            <a:pPr algn="l">
              <a:lnSpc>
                <a:spcPct val="100000"/>
              </a:lnSpc>
            </a:pPr>
            <a:r>
              <a:rPr lang="en-US" altLang="zh-CN" sz="3400" b="1" spc="100" dirty="0" smtClean="0">
                <a:ea typeface="黑体" panose="02010609060101010101" pitchFamily="49" charset="-122"/>
              </a:rPr>
              <a:t>7 </a:t>
            </a:r>
            <a:r>
              <a:rPr lang="zh-CN" altLang="en-US" sz="3400" b="1" spc="100" dirty="0">
                <a:ea typeface="黑体" panose="02010609060101010101" pitchFamily="49" charset="-122"/>
              </a:rPr>
              <a:t>叫你们的信心既被试验，就比那被火试验仍然能坏的金子更显宝贵，可以在耶稣基督显现的时候，得着称赞、荣耀、尊贵。</a:t>
            </a:r>
          </a:p>
          <a:p>
            <a:pPr algn="l">
              <a:lnSpc>
                <a:spcPct val="100000"/>
              </a:lnSpc>
            </a:pPr>
            <a:r>
              <a:rPr lang="en-US" altLang="zh-CN" sz="3400" b="1" spc="100" dirty="0">
                <a:ea typeface="黑体" panose="02010609060101010101" pitchFamily="49" charset="-122"/>
              </a:rPr>
              <a:t>These have come so that your faith--of greater worth than gold, which perishes even though refined by fire--may be proved genuine and may result in praise, glory and honor when Jesus Christ is revealed.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304521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7:22-23】</a:t>
            </a:r>
          </a:p>
          <a:p>
            <a:pPr algn="l">
              <a:lnSpc>
                <a:spcPct val="100000"/>
              </a:lnSpc>
            </a:pPr>
            <a:r>
              <a:rPr lang="en-US" altLang="zh-CN" sz="3400" b="1" spc="100" dirty="0">
                <a:ea typeface="黑体" panose="02010609060101010101" pitchFamily="49" charset="-122"/>
              </a:rPr>
              <a:t>22 </a:t>
            </a:r>
            <a:r>
              <a:rPr lang="zh-CN" altLang="en-US" sz="3400" b="1" spc="100" dirty="0">
                <a:ea typeface="黑体" panose="02010609060101010101" pitchFamily="49" charset="-122"/>
              </a:rPr>
              <a:t>当那日，必有许多人对我说：‘主啊，主啊，我们不是奉你的名传道，奉你的名赶鬼，奉你的名行许多异能吗？’</a:t>
            </a:r>
          </a:p>
          <a:p>
            <a:pPr algn="l">
              <a:lnSpc>
                <a:spcPct val="100000"/>
              </a:lnSpc>
            </a:pPr>
            <a:r>
              <a:rPr lang="en-US" altLang="zh-CN" sz="3400" b="1" spc="100" dirty="0">
                <a:ea typeface="黑体" panose="02010609060101010101" pitchFamily="49" charset="-122"/>
              </a:rPr>
              <a:t>Many will say to me on that day, 'Lord, Lord, did we not prophesy in your name, and in your name drive out demons and perform many miracles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309993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7:22-23】</a:t>
            </a: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我就明明地告诉他们说：‘我从来不认识你们，你们这些作恶的人，离开我去吧！’” </a:t>
            </a:r>
          </a:p>
          <a:p>
            <a:pPr algn="l">
              <a:lnSpc>
                <a:spcPct val="100000"/>
              </a:lnSpc>
            </a:pPr>
            <a:r>
              <a:rPr lang="en-US" altLang="zh-CN" sz="3400" b="1" spc="100" dirty="0">
                <a:ea typeface="黑体" panose="02010609060101010101" pitchFamily="49" charset="-122"/>
              </a:rPr>
              <a:t>Then I will tell them plainly, 'I never knew you. Away from me, you evildoers!'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056317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使徒行传</a:t>
            </a:r>
            <a:r>
              <a:rPr lang="en-US" altLang="zh-CN" sz="3400" b="1" spc="100" dirty="0">
                <a:ea typeface="黑体" panose="02010609060101010101" pitchFamily="49" charset="-122"/>
              </a:rPr>
              <a:t>Acts </a:t>
            </a:r>
            <a:r>
              <a:rPr lang="en-US" altLang="zh-CN" sz="3400" b="1" spc="100" dirty="0" smtClean="0">
                <a:ea typeface="黑体" panose="02010609060101010101" pitchFamily="49" charset="-122"/>
              </a:rPr>
              <a:t>19:18-19】</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18</a:t>
            </a:r>
            <a:r>
              <a:rPr lang="zh-CN" altLang="en-US" sz="3400" b="1" spc="100" dirty="0">
                <a:ea typeface="黑体" panose="02010609060101010101" pitchFamily="49" charset="-122"/>
              </a:rPr>
              <a:t>那已经信的，多有人来承认诉说自己所行的事</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And many who had believed came confessing and telling their deeds.</a:t>
            </a:r>
          </a:p>
          <a:p>
            <a:pPr algn="l">
              <a:lnSpc>
                <a:spcPct val="100000"/>
              </a:lnSpc>
            </a:pPr>
            <a:r>
              <a:rPr lang="en-US" altLang="zh-CN" sz="3400" b="1" spc="100" dirty="0" smtClean="0">
                <a:ea typeface="黑体" panose="02010609060101010101" pitchFamily="49" charset="-122"/>
              </a:rPr>
              <a:t>19</a:t>
            </a:r>
            <a:r>
              <a:rPr lang="zh-CN" altLang="en-US" sz="3400" b="1" spc="100" dirty="0">
                <a:ea typeface="黑体" panose="02010609060101010101" pitchFamily="49" charset="-122"/>
              </a:rPr>
              <a:t>平素行邪术的，也有许多人把书拿来，堆积在众人面前焚烧。他们算计书价，便知道共合五万块钱。</a:t>
            </a:r>
          </a:p>
          <a:p>
            <a:pPr algn="l">
              <a:lnSpc>
                <a:spcPct val="100000"/>
              </a:lnSpc>
            </a:pPr>
            <a:r>
              <a:rPr lang="en-US" altLang="zh-CN" sz="3400" b="1" spc="100" dirty="0">
                <a:ea typeface="黑体" panose="02010609060101010101" pitchFamily="49" charset="-122"/>
              </a:rPr>
              <a:t>Also, many of those who had practiced magic brought their books together and burned them in the sight of all. And they counted up the value of them, and it totaled fifty thousand pieces of silver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713344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30 </a:t>
            </a:r>
            <a:r>
              <a:rPr lang="zh-CN" altLang="en-US" sz="3400" b="1" spc="100" dirty="0" smtClean="0">
                <a:ea typeface="黑体" panose="02010609060101010101" pitchFamily="49" charset="-122"/>
              </a:rPr>
              <a:t>容这两样一齐长，等着收割。当收割的时候，我要对收割的人说：先将稗子薅出来，捆成捆，留着烧，惟有麦子要收在仓里。’”</a:t>
            </a:r>
          </a:p>
          <a:p>
            <a:pPr algn="l">
              <a:lnSpc>
                <a:spcPct val="100000"/>
              </a:lnSpc>
            </a:pPr>
            <a:r>
              <a:rPr lang="en-US" altLang="zh-CN" sz="3400" b="1" spc="100" dirty="0" smtClean="0">
                <a:ea typeface="黑体" panose="02010609060101010101" pitchFamily="49" charset="-122"/>
              </a:rPr>
              <a:t>Let </a:t>
            </a:r>
            <a:r>
              <a:rPr lang="en-US" altLang="zh-CN" sz="3400" b="1" spc="100" dirty="0">
                <a:ea typeface="黑体" panose="02010609060101010101" pitchFamily="49" charset="-122"/>
              </a:rPr>
              <a:t>both grow together until the harvest. At that time I will tell the harvesters: First collect the weeds and tie them in bundles to be burned; then gather the wheat and bring it into my barn.' "</a:t>
            </a:r>
          </a:p>
          <a:p>
            <a:pPr algn="l">
              <a:lnSpc>
                <a:spcPct val="100000"/>
              </a:lnSpc>
            </a:pP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4288647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24:37-41】</a:t>
            </a:r>
          </a:p>
          <a:p>
            <a:pPr algn="l">
              <a:lnSpc>
                <a:spcPct val="100000"/>
              </a:lnSpc>
            </a:pPr>
            <a:r>
              <a:rPr lang="en-US" altLang="zh-CN" sz="3400" b="1" spc="100" dirty="0">
                <a:ea typeface="黑体" panose="02010609060101010101" pitchFamily="49" charset="-122"/>
              </a:rPr>
              <a:t>37 </a:t>
            </a:r>
            <a:r>
              <a:rPr lang="zh-CN" altLang="en-US" sz="3400" b="1" spc="100" dirty="0">
                <a:ea typeface="黑体" panose="02010609060101010101" pitchFamily="49" charset="-122"/>
              </a:rPr>
              <a:t>挪亚的日子怎样，人子降临也要怎样。</a:t>
            </a:r>
          </a:p>
          <a:p>
            <a:pPr algn="l">
              <a:lnSpc>
                <a:spcPct val="100000"/>
              </a:lnSpc>
            </a:pPr>
            <a:r>
              <a:rPr lang="en-US" altLang="zh-CN" sz="3400" b="1" spc="100" dirty="0">
                <a:ea typeface="黑体" panose="02010609060101010101" pitchFamily="49" charset="-122"/>
              </a:rPr>
              <a:t>As it was in the days of Noah, so it will be at the coming of the Son of Man.</a:t>
            </a:r>
          </a:p>
          <a:p>
            <a:pPr algn="l">
              <a:lnSpc>
                <a:spcPct val="100000"/>
              </a:lnSpc>
            </a:pPr>
            <a:r>
              <a:rPr lang="en-US" altLang="zh-CN" sz="3400" b="1" spc="100" dirty="0">
                <a:ea typeface="黑体" panose="02010609060101010101" pitchFamily="49" charset="-122"/>
              </a:rPr>
              <a:t>38 </a:t>
            </a:r>
            <a:r>
              <a:rPr lang="zh-CN" altLang="en-US" sz="3400" b="1" spc="100" dirty="0">
                <a:ea typeface="黑体" panose="02010609060101010101" pitchFamily="49" charset="-122"/>
              </a:rPr>
              <a:t>当洪水以前的日子，人照常吃喝嫁娶，直到挪亚进方舟的那日，</a:t>
            </a:r>
          </a:p>
          <a:p>
            <a:pPr algn="l">
              <a:lnSpc>
                <a:spcPct val="100000"/>
              </a:lnSpc>
            </a:pPr>
            <a:r>
              <a:rPr lang="en-US" altLang="zh-CN" sz="3400" b="1" spc="100" dirty="0">
                <a:ea typeface="黑体" panose="02010609060101010101" pitchFamily="49" charset="-122"/>
              </a:rPr>
              <a:t>For in the days before the flood, people were eating and drinking, marrying and giving in marriage, up to the day Noah entered the ark</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4434097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24:37-41】</a:t>
            </a:r>
          </a:p>
          <a:p>
            <a:pPr algn="l">
              <a:lnSpc>
                <a:spcPct val="100000"/>
              </a:lnSpc>
            </a:pPr>
            <a:r>
              <a:rPr lang="en-US" altLang="zh-CN" sz="3400" b="1" spc="100" dirty="0" smtClean="0">
                <a:ea typeface="黑体" panose="02010609060101010101" pitchFamily="49" charset="-122"/>
              </a:rPr>
              <a:t>39 </a:t>
            </a:r>
            <a:r>
              <a:rPr lang="zh-CN" altLang="en-US" sz="3400" b="1" spc="100" dirty="0">
                <a:ea typeface="黑体" panose="02010609060101010101" pitchFamily="49" charset="-122"/>
              </a:rPr>
              <a:t>不知不觉洪水来了，把他们全都冲去。人子降临也要这样。</a:t>
            </a:r>
          </a:p>
          <a:p>
            <a:pPr algn="l">
              <a:lnSpc>
                <a:spcPct val="100000"/>
              </a:lnSpc>
            </a:pPr>
            <a:r>
              <a:rPr lang="en-US" altLang="zh-CN" sz="3400" b="1" spc="100" dirty="0">
                <a:ea typeface="黑体" panose="02010609060101010101" pitchFamily="49" charset="-122"/>
              </a:rPr>
              <a:t>and they knew nothing about what would happen until the flood came and took them all away. That is how it will be at the coming of the Son of Man.</a:t>
            </a:r>
          </a:p>
          <a:p>
            <a:pPr algn="l">
              <a:lnSpc>
                <a:spcPct val="100000"/>
              </a:lnSpc>
            </a:pPr>
            <a:r>
              <a:rPr lang="en-US" altLang="zh-CN" sz="3400" b="1" spc="100" dirty="0">
                <a:ea typeface="黑体" panose="02010609060101010101" pitchFamily="49" charset="-122"/>
              </a:rPr>
              <a:t>40 </a:t>
            </a:r>
            <a:r>
              <a:rPr lang="zh-CN" altLang="en-US" sz="3400" b="1" spc="100" dirty="0">
                <a:ea typeface="黑体" panose="02010609060101010101" pitchFamily="49" charset="-122"/>
              </a:rPr>
              <a:t>那时，两个人在田里，取去一个，撇下一个；</a:t>
            </a:r>
          </a:p>
          <a:p>
            <a:pPr algn="l">
              <a:lnSpc>
                <a:spcPct val="100000"/>
              </a:lnSpc>
            </a:pPr>
            <a:r>
              <a:rPr lang="en-US" altLang="zh-CN" sz="3400" b="1" spc="100" dirty="0">
                <a:ea typeface="黑体" panose="02010609060101010101" pitchFamily="49" charset="-122"/>
              </a:rPr>
              <a:t>Two men will be in the field; one will be taken and the other left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3362618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24:37-41】</a:t>
            </a:r>
          </a:p>
          <a:p>
            <a:pPr algn="l">
              <a:lnSpc>
                <a:spcPct val="100000"/>
              </a:lnSpc>
            </a:pPr>
            <a:r>
              <a:rPr lang="en-US" altLang="zh-CN" sz="3400" b="1" spc="100" dirty="0" smtClean="0">
                <a:ea typeface="黑体" panose="02010609060101010101" pitchFamily="49" charset="-122"/>
              </a:rPr>
              <a:t>41 </a:t>
            </a:r>
            <a:r>
              <a:rPr lang="zh-CN" altLang="en-US" sz="3400" b="1" spc="100" dirty="0">
                <a:ea typeface="黑体" panose="02010609060101010101" pitchFamily="49" charset="-122"/>
              </a:rPr>
              <a:t>两个女人推磨，取去一个，撇下一个。</a:t>
            </a:r>
          </a:p>
          <a:p>
            <a:pPr algn="l">
              <a:lnSpc>
                <a:spcPct val="100000"/>
              </a:lnSpc>
            </a:pPr>
            <a:r>
              <a:rPr lang="en-US" altLang="zh-CN" sz="3400" b="1" spc="100" dirty="0">
                <a:ea typeface="黑体" panose="02010609060101010101" pitchFamily="49" charset="-122"/>
              </a:rPr>
              <a:t>Two women will be grinding with a hand mill; one will be taken and the other left</a:t>
            </a:r>
            <a:r>
              <a:rPr lang="en-US" altLang="zh-CN" sz="3400" b="1" spc="100" dirty="0" smtClean="0">
                <a:ea typeface="黑体" panose="02010609060101010101" pitchFamily="49" charset="-122"/>
              </a:rPr>
              <a:t>.</a:t>
            </a:r>
          </a:p>
          <a:p>
            <a:pPr algn="l">
              <a:lnSpc>
                <a:spcPct val="100000"/>
              </a:lnSpc>
            </a:pPr>
            <a:endParaRPr lang="en-US" altLang="zh-CN" sz="8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a:t>
            </a:r>
            <a:r>
              <a:rPr lang="en-US" altLang="zh-CN" sz="3400" b="1" spc="100" dirty="0" err="1">
                <a:ea typeface="黑体" panose="02010609060101010101" pitchFamily="49" charset="-122"/>
              </a:rPr>
              <a:t>Luk</a:t>
            </a:r>
            <a:r>
              <a:rPr lang="en-US" altLang="zh-CN" sz="3400" b="1" spc="100" dirty="0">
                <a:ea typeface="黑体" panose="02010609060101010101" pitchFamily="49" charset="-122"/>
              </a:rPr>
              <a:t> 17:34</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我</a:t>
            </a:r>
            <a:r>
              <a:rPr lang="zh-CN" altLang="en-US" sz="3400" b="1" spc="100" dirty="0">
                <a:ea typeface="黑体" panose="02010609060101010101" pitchFamily="49" charset="-122"/>
              </a:rPr>
              <a:t>对你们说：当那一夜，两个人在一个床上，要取去一个，撇下一个；</a:t>
            </a:r>
          </a:p>
          <a:p>
            <a:pPr algn="l">
              <a:lnSpc>
                <a:spcPct val="100000"/>
              </a:lnSpc>
            </a:pPr>
            <a:r>
              <a:rPr lang="en-US" altLang="zh-CN" sz="3400" b="1" spc="100" dirty="0">
                <a:ea typeface="黑体" panose="02010609060101010101" pitchFamily="49" charset="-122"/>
              </a:rPr>
              <a:t>I tell you, on that night two people will be in one bed; one will be taken and the other left.</a:t>
            </a:r>
          </a:p>
        </p:txBody>
      </p:sp>
    </p:spTree>
    <p:extLst>
      <p:ext uri="{BB962C8B-B14F-4D97-AF65-F5344CB8AC3E}">
        <p14:creationId xmlns:p14="http://schemas.microsoft.com/office/powerpoint/2010/main" val="5711650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13</a:t>
            </a:r>
            <a:r>
              <a:rPr lang="zh-CN" altLang="en-US" sz="3400" b="1" spc="100" dirty="0">
                <a:ea typeface="黑体" panose="02010609060101010101" pitchFamily="49" charset="-122"/>
              </a:rPr>
              <a:t>：</a:t>
            </a:r>
            <a:r>
              <a:rPr lang="en-US" altLang="zh-CN" sz="3400" b="1" spc="100" dirty="0">
                <a:ea typeface="黑体" panose="02010609060101010101" pitchFamily="49" charset="-122"/>
              </a:rPr>
              <a:t>40-43】</a:t>
            </a:r>
          </a:p>
          <a:p>
            <a:pPr algn="l">
              <a:lnSpc>
                <a:spcPct val="100000"/>
              </a:lnSpc>
            </a:pPr>
            <a:r>
              <a:rPr lang="en-US" altLang="zh-CN" sz="3400" b="1" spc="100" dirty="0">
                <a:ea typeface="黑体" panose="02010609060101010101" pitchFamily="49" charset="-122"/>
              </a:rPr>
              <a:t>40 </a:t>
            </a:r>
            <a:r>
              <a:rPr lang="zh-CN" altLang="en-US" sz="3400" b="1" spc="100" dirty="0">
                <a:ea typeface="黑体" panose="02010609060101010101" pitchFamily="49" charset="-122"/>
              </a:rPr>
              <a:t>将稗子薅出来用火焚烧，世界的末了也要如此。</a:t>
            </a:r>
          </a:p>
          <a:p>
            <a:pPr algn="l">
              <a:lnSpc>
                <a:spcPct val="100000"/>
              </a:lnSpc>
            </a:pPr>
            <a:r>
              <a:rPr lang="en-US" altLang="zh-CN" sz="3400" b="1" spc="100" dirty="0">
                <a:ea typeface="黑体" panose="02010609060101010101" pitchFamily="49" charset="-122"/>
              </a:rPr>
              <a:t>As the weeds are pulled up and burned in the fire, so it will be at the end of the age.</a:t>
            </a:r>
          </a:p>
          <a:p>
            <a:pPr algn="l">
              <a:lnSpc>
                <a:spcPct val="100000"/>
              </a:lnSpc>
            </a:pPr>
            <a:r>
              <a:rPr lang="en-US" altLang="zh-CN" sz="3400" b="1" spc="100" dirty="0">
                <a:ea typeface="黑体" panose="02010609060101010101" pitchFamily="49" charset="-122"/>
              </a:rPr>
              <a:t>41 </a:t>
            </a:r>
            <a:r>
              <a:rPr lang="zh-CN" altLang="en-US" sz="3400" b="1" spc="100" dirty="0">
                <a:ea typeface="黑体" panose="02010609060101010101" pitchFamily="49" charset="-122"/>
              </a:rPr>
              <a:t>人子要差遣使者，把一切叫人跌倒的和作恶的，从他国里挑出来，</a:t>
            </a:r>
          </a:p>
          <a:p>
            <a:pPr algn="l">
              <a:lnSpc>
                <a:spcPct val="100000"/>
              </a:lnSpc>
            </a:pPr>
            <a:r>
              <a:rPr lang="en-US" altLang="zh-CN" sz="3400" b="1" spc="100" dirty="0">
                <a:ea typeface="黑体" panose="02010609060101010101" pitchFamily="49" charset="-122"/>
              </a:rPr>
              <a:t>The Son of Man will send out his angels, and they will weed out of his kingdom everything that causes sin and all who do evil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406855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 </a:t>
            </a:r>
            <a:r>
              <a:rPr lang="en-US" altLang="zh-CN" sz="3400" b="1" spc="100" dirty="0">
                <a:ea typeface="黑体" panose="02010609060101010101" pitchFamily="49" charset="-122"/>
              </a:rPr>
              <a:t>Mat 13</a:t>
            </a:r>
            <a:r>
              <a:rPr lang="zh-CN" altLang="en-US" sz="3400" b="1" spc="100" dirty="0">
                <a:ea typeface="黑体" panose="02010609060101010101" pitchFamily="49" charset="-122"/>
              </a:rPr>
              <a:t>：</a:t>
            </a:r>
            <a:r>
              <a:rPr lang="en-US" altLang="zh-CN" sz="3400" b="1" spc="100" dirty="0">
                <a:ea typeface="黑体" panose="02010609060101010101" pitchFamily="49" charset="-122"/>
              </a:rPr>
              <a:t>40-43】</a:t>
            </a:r>
          </a:p>
          <a:p>
            <a:pPr algn="l">
              <a:lnSpc>
                <a:spcPct val="100000"/>
              </a:lnSpc>
            </a:pPr>
            <a:r>
              <a:rPr lang="en-US" altLang="zh-CN" sz="3400" b="1" spc="100" dirty="0" smtClean="0">
                <a:ea typeface="黑体" panose="02010609060101010101" pitchFamily="49" charset="-122"/>
              </a:rPr>
              <a:t>42 </a:t>
            </a:r>
            <a:r>
              <a:rPr lang="zh-CN" altLang="en-US" sz="3400" b="1" spc="100" dirty="0">
                <a:ea typeface="黑体" panose="02010609060101010101" pitchFamily="49" charset="-122"/>
              </a:rPr>
              <a:t>丢在火炉里，在那里必要哀哭切齿了。</a:t>
            </a:r>
          </a:p>
          <a:p>
            <a:pPr algn="l">
              <a:lnSpc>
                <a:spcPct val="100000"/>
              </a:lnSpc>
            </a:pPr>
            <a:r>
              <a:rPr lang="en-US" altLang="zh-CN" sz="3400" b="1" spc="100" dirty="0">
                <a:ea typeface="黑体" panose="02010609060101010101" pitchFamily="49" charset="-122"/>
              </a:rPr>
              <a:t>They will throw them into the fiery furnace, where there will be weeping and gnashing of teeth.</a:t>
            </a:r>
          </a:p>
          <a:p>
            <a:pPr algn="l">
              <a:lnSpc>
                <a:spcPct val="100000"/>
              </a:lnSpc>
            </a:pPr>
            <a:r>
              <a:rPr lang="en-US" altLang="zh-CN" sz="3400" b="1" spc="100" dirty="0">
                <a:ea typeface="黑体" panose="02010609060101010101" pitchFamily="49" charset="-122"/>
              </a:rPr>
              <a:t>43 </a:t>
            </a:r>
            <a:r>
              <a:rPr lang="zh-CN" altLang="en-US" sz="3400" b="1" spc="100" dirty="0">
                <a:ea typeface="黑体" panose="02010609060101010101" pitchFamily="49" charset="-122"/>
              </a:rPr>
              <a:t>那时，义人在他们父的国里，要发出光来，像太阳一样。有耳可听的，就应当听。”</a:t>
            </a:r>
          </a:p>
          <a:p>
            <a:pPr algn="l">
              <a:lnSpc>
                <a:spcPct val="100000"/>
              </a:lnSpc>
            </a:pPr>
            <a:r>
              <a:rPr lang="en-US" altLang="zh-CN" sz="3400" b="1" spc="100" dirty="0">
                <a:ea typeface="黑体" panose="02010609060101010101" pitchFamily="49" charset="-122"/>
              </a:rPr>
              <a:t>Then the righteous will shine like the sun in the kingdom of their Father. He who has ears, let him hear.</a:t>
            </a:r>
          </a:p>
        </p:txBody>
      </p:sp>
    </p:spTree>
    <p:extLst>
      <p:ext uri="{BB962C8B-B14F-4D97-AF65-F5344CB8AC3E}">
        <p14:creationId xmlns:p14="http://schemas.microsoft.com/office/powerpoint/2010/main" val="203257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36 </a:t>
            </a:r>
            <a:r>
              <a:rPr lang="zh-CN" altLang="en-US" sz="3400" b="1" spc="100" dirty="0">
                <a:ea typeface="黑体" panose="02010609060101010101" pitchFamily="49" charset="-122"/>
              </a:rPr>
              <a:t>当下耶稣离开众人，进了房子。他的门徒进前来，说：“请把田间稗子的比喻讲给我们听。” </a:t>
            </a:r>
          </a:p>
          <a:p>
            <a:pPr algn="l">
              <a:lnSpc>
                <a:spcPct val="100000"/>
              </a:lnSpc>
            </a:pPr>
            <a:r>
              <a:rPr lang="en-US" altLang="zh-CN" sz="3400" b="1" spc="100" dirty="0">
                <a:ea typeface="黑体" panose="02010609060101010101" pitchFamily="49" charset="-122"/>
              </a:rPr>
              <a:t>Then he left the crowd and went into the house. His disciples came to him and said, "Explain to us the parable of the weeds in the field."</a:t>
            </a:r>
          </a:p>
          <a:p>
            <a:pPr algn="l">
              <a:lnSpc>
                <a:spcPct val="100000"/>
              </a:lnSpc>
            </a:pPr>
            <a:r>
              <a:rPr lang="en-US" altLang="zh-CN" sz="3400" b="1" spc="100" dirty="0">
                <a:ea typeface="黑体" panose="02010609060101010101" pitchFamily="49" charset="-122"/>
              </a:rPr>
              <a:t>37 </a:t>
            </a:r>
            <a:r>
              <a:rPr lang="zh-CN" altLang="en-US" sz="3400" b="1" spc="100" dirty="0">
                <a:ea typeface="黑体" panose="02010609060101010101" pitchFamily="49" charset="-122"/>
              </a:rPr>
              <a:t>他回答说：“那撒好种的就是人子，</a:t>
            </a:r>
          </a:p>
          <a:p>
            <a:pPr algn="l">
              <a:lnSpc>
                <a:spcPct val="100000"/>
              </a:lnSpc>
            </a:pPr>
            <a:r>
              <a:rPr lang="en-US" altLang="zh-CN" sz="3400" b="1" spc="100" dirty="0">
                <a:ea typeface="黑体" panose="02010609060101010101" pitchFamily="49" charset="-122"/>
              </a:rPr>
              <a:t>He answered, "The one who sowed the good seed is the Son of Man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22065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38 </a:t>
            </a:r>
            <a:r>
              <a:rPr lang="zh-CN" altLang="en-US" sz="3400" b="1" spc="100" dirty="0">
                <a:ea typeface="黑体" panose="02010609060101010101" pitchFamily="49" charset="-122"/>
              </a:rPr>
              <a:t>田地就是世界，好种就是天国之子，稗子就是那恶者之子，</a:t>
            </a:r>
          </a:p>
          <a:p>
            <a:pPr algn="l">
              <a:lnSpc>
                <a:spcPct val="100000"/>
              </a:lnSpc>
            </a:pPr>
            <a:r>
              <a:rPr lang="en-US" altLang="zh-CN" sz="3400" b="1" spc="100" dirty="0">
                <a:ea typeface="黑体" panose="02010609060101010101" pitchFamily="49" charset="-122"/>
              </a:rPr>
              <a:t>The field is the world, and the good seed stands for the sons of the kingdom. The weeds are the sons of the evil one,</a:t>
            </a:r>
          </a:p>
          <a:p>
            <a:pPr algn="l">
              <a:lnSpc>
                <a:spcPct val="100000"/>
              </a:lnSpc>
            </a:pPr>
            <a:r>
              <a:rPr lang="en-US" altLang="zh-CN" sz="3400" b="1" spc="100" dirty="0">
                <a:ea typeface="黑体" panose="02010609060101010101" pitchFamily="49" charset="-122"/>
              </a:rPr>
              <a:t>39 </a:t>
            </a:r>
            <a:r>
              <a:rPr lang="zh-CN" altLang="en-US" sz="3400" b="1" spc="100" dirty="0">
                <a:ea typeface="黑体" panose="02010609060101010101" pitchFamily="49" charset="-122"/>
              </a:rPr>
              <a:t>撒稗子的仇敌就是魔鬼，收割的时候就是世界的末了，收割的人就是天使。</a:t>
            </a:r>
          </a:p>
          <a:p>
            <a:pPr algn="l">
              <a:lnSpc>
                <a:spcPct val="100000"/>
              </a:lnSpc>
            </a:pPr>
            <a:r>
              <a:rPr lang="en-US" altLang="zh-CN" sz="3400" b="1" spc="100" dirty="0">
                <a:ea typeface="黑体" panose="02010609060101010101" pitchFamily="49" charset="-122"/>
              </a:rPr>
              <a:t>and the enemy who sows them is the devil. The harvest is the end of the age, and the harvesters are angels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40324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40 </a:t>
            </a:r>
            <a:r>
              <a:rPr lang="zh-CN" altLang="en-US" sz="3400" b="1" spc="100" dirty="0">
                <a:ea typeface="黑体" panose="02010609060101010101" pitchFamily="49" charset="-122"/>
              </a:rPr>
              <a:t>将稗子薅出来用火焚烧，世界的末了也要如此。</a:t>
            </a:r>
          </a:p>
          <a:p>
            <a:pPr algn="l">
              <a:lnSpc>
                <a:spcPct val="100000"/>
              </a:lnSpc>
            </a:pPr>
            <a:r>
              <a:rPr lang="en-US" altLang="zh-CN" sz="3400" b="1" spc="100" dirty="0">
                <a:ea typeface="黑体" panose="02010609060101010101" pitchFamily="49" charset="-122"/>
              </a:rPr>
              <a:t>As the weeds are pulled up and burned in the fire, so it will be at the end of the age.</a:t>
            </a:r>
          </a:p>
          <a:p>
            <a:pPr algn="l">
              <a:lnSpc>
                <a:spcPct val="100000"/>
              </a:lnSpc>
            </a:pPr>
            <a:r>
              <a:rPr lang="en-US" altLang="zh-CN" sz="3400" b="1" spc="100" dirty="0">
                <a:ea typeface="黑体" panose="02010609060101010101" pitchFamily="49" charset="-122"/>
              </a:rPr>
              <a:t>41 </a:t>
            </a:r>
            <a:r>
              <a:rPr lang="zh-CN" altLang="en-US" sz="3400" b="1" spc="100" dirty="0">
                <a:ea typeface="黑体" panose="02010609060101010101" pitchFamily="49" charset="-122"/>
              </a:rPr>
              <a:t>人子要差遣使者，把一切叫人跌倒的和作恶的，从他国里挑出来，</a:t>
            </a:r>
          </a:p>
          <a:p>
            <a:pPr algn="l">
              <a:lnSpc>
                <a:spcPct val="100000"/>
              </a:lnSpc>
            </a:pPr>
            <a:r>
              <a:rPr lang="en-US" altLang="zh-CN" sz="3400" b="1" spc="100" dirty="0">
                <a:ea typeface="黑体" panose="02010609060101010101" pitchFamily="49" charset="-122"/>
              </a:rPr>
              <a:t>The Son of Man will send out his angels, and they will weed out of his kingdom everything that causes sin and all who do evil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638244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13:24-30</a:t>
            </a:r>
            <a:r>
              <a:rPr lang="zh-CN" altLang="en-US" sz="3400" b="1" spc="100" dirty="0">
                <a:ea typeface="黑体" panose="02010609060101010101" pitchFamily="49" charset="-122"/>
              </a:rPr>
              <a:t>，</a:t>
            </a:r>
            <a:r>
              <a:rPr lang="en-US" altLang="zh-CN" sz="3400" b="1" spc="100" dirty="0">
                <a:ea typeface="黑体" panose="02010609060101010101" pitchFamily="49" charset="-122"/>
              </a:rPr>
              <a:t>36-43】</a:t>
            </a:r>
          </a:p>
          <a:p>
            <a:pPr algn="l">
              <a:lnSpc>
                <a:spcPct val="100000"/>
              </a:lnSpc>
            </a:pPr>
            <a:r>
              <a:rPr lang="en-US" altLang="zh-CN" sz="3400" b="1" spc="100" dirty="0" smtClean="0">
                <a:ea typeface="黑体" panose="02010609060101010101" pitchFamily="49" charset="-122"/>
              </a:rPr>
              <a:t>42 </a:t>
            </a:r>
            <a:r>
              <a:rPr lang="zh-CN" altLang="en-US" sz="3400" b="1" spc="100" dirty="0">
                <a:ea typeface="黑体" panose="02010609060101010101" pitchFamily="49" charset="-122"/>
              </a:rPr>
              <a:t>丢在火炉里，在那里必要哀哭切齿了。</a:t>
            </a:r>
          </a:p>
          <a:p>
            <a:pPr algn="l">
              <a:lnSpc>
                <a:spcPct val="100000"/>
              </a:lnSpc>
            </a:pPr>
            <a:r>
              <a:rPr lang="en-US" altLang="zh-CN" sz="3400" b="1" spc="100" dirty="0">
                <a:ea typeface="黑体" panose="02010609060101010101" pitchFamily="49" charset="-122"/>
              </a:rPr>
              <a:t>They will throw them into the fiery furnace, where there will be weeping and gnashing of teeth.</a:t>
            </a:r>
          </a:p>
          <a:p>
            <a:pPr algn="l">
              <a:lnSpc>
                <a:spcPct val="100000"/>
              </a:lnSpc>
            </a:pPr>
            <a:r>
              <a:rPr lang="en-US" altLang="zh-CN" sz="3400" b="1" spc="100" dirty="0">
                <a:ea typeface="黑体" panose="02010609060101010101" pitchFamily="49" charset="-122"/>
              </a:rPr>
              <a:t>43 </a:t>
            </a:r>
            <a:r>
              <a:rPr lang="zh-CN" altLang="en-US" sz="3400" b="1" spc="100" dirty="0">
                <a:ea typeface="黑体" panose="02010609060101010101" pitchFamily="49" charset="-122"/>
              </a:rPr>
              <a:t>那时，义人在他们父的国里，要发出光来，像太阳一样。有耳可听的，就应当听。”</a:t>
            </a:r>
          </a:p>
          <a:p>
            <a:pPr algn="l">
              <a:lnSpc>
                <a:spcPct val="100000"/>
              </a:lnSpc>
            </a:pPr>
            <a:r>
              <a:rPr lang="en-US" altLang="zh-CN" sz="3400" b="1" spc="100" dirty="0">
                <a:ea typeface="黑体" panose="02010609060101010101" pitchFamily="49" charset="-122"/>
              </a:rPr>
              <a:t>Then the righteous will shine like the sun in the kingdom of their Father. He who has ears, let him hear.</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60442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太</a:t>
            </a:r>
            <a:r>
              <a:rPr lang="en-US" altLang="zh-CN" sz="3400" b="1" spc="100" dirty="0">
                <a:ea typeface="黑体" panose="02010609060101010101" pitchFamily="49" charset="-122"/>
              </a:rPr>
              <a:t>Mat 13:24</a:t>
            </a:r>
            <a:r>
              <a:rPr lang="zh-CN" altLang="en-US" sz="3400" b="1" spc="100" dirty="0">
                <a:ea typeface="黑体" panose="02010609060101010101" pitchFamily="49" charset="-122"/>
              </a:rPr>
              <a:t>，</a:t>
            </a:r>
            <a:r>
              <a:rPr lang="en-US" altLang="zh-CN" sz="3400" b="1" spc="100" dirty="0">
                <a:ea typeface="黑体" panose="02010609060101010101" pitchFamily="49" charset="-122"/>
              </a:rPr>
              <a:t>38】</a:t>
            </a:r>
          </a:p>
          <a:p>
            <a:pPr algn="l">
              <a:lnSpc>
                <a:spcPct val="100000"/>
              </a:lnSpc>
            </a:pPr>
            <a:r>
              <a:rPr lang="en-US" altLang="zh-CN" sz="3400" b="1" spc="100" dirty="0">
                <a:ea typeface="黑体" panose="02010609060101010101" pitchFamily="49" charset="-122"/>
              </a:rPr>
              <a:t>24 </a:t>
            </a:r>
            <a:r>
              <a:rPr lang="zh-CN" altLang="en-US" sz="3400" b="1" spc="100" dirty="0">
                <a:ea typeface="黑体" panose="02010609060101010101" pitchFamily="49" charset="-122"/>
              </a:rPr>
              <a:t>耶稣又设个比喻对他们说：“天国好像人撒好种在田里，</a:t>
            </a:r>
          </a:p>
          <a:p>
            <a:pPr algn="l">
              <a:lnSpc>
                <a:spcPct val="100000"/>
              </a:lnSpc>
            </a:pPr>
            <a:r>
              <a:rPr lang="en-US" altLang="zh-CN" sz="3400" b="1" spc="100" dirty="0">
                <a:ea typeface="黑体" panose="02010609060101010101" pitchFamily="49" charset="-122"/>
              </a:rPr>
              <a:t>Jesus told them another parable: "The kingdom of heaven is like a man who sowed good seed in his field.</a:t>
            </a:r>
          </a:p>
          <a:p>
            <a:pPr algn="l">
              <a:lnSpc>
                <a:spcPct val="100000"/>
              </a:lnSpc>
            </a:pPr>
            <a:r>
              <a:rPr lang="en-US" altLang="zh-CN" sz="3400" b="1" spc="100" dirty="0">
                <a:ea typeface="黑体" panose="02010609060101010101" pitchFamily="49" charset="-122"/>
              </a:rPr>
              <a:t>38 </a:t>
            </a:r>
            <a:r>
              <a:rPr lang="zh-CN" altLang="en-US" sz="3400" b="1" spc="100" dirty="0">
                <a:ea typeface="黑体" panose="02010609060101010101" pitchFamily="49" charset="-122"/>
              </a:rPr>
              <a:t>田地就是世界，好种就是天国之子，稗子就是那恶者之子，</a:t>
            </a:r>
          </a:p>
          <a:p>
            <a:pPr algn="l">
              <a:lnSpc>
                <a:spcPct val="100000"/>
              </a:lnSpc>
            </a:pPr>
            <a:r>
              <a:rPr lang="en-US" altLang="zh-CN" sz="3400" b="1" spc="100" dirty="0">
                <a:ea typeface="黑体" panose="02010609060101010101" pitchFamily="49" charset="-122"/>
              </a:rPr>
              <a:t>'An enemy did this,' he replied. The servants asked him, 'Do you want us to go and pull them up?'</a:t>
            </a:r>
          </a:p>
        </p:txBody>
      </p:sp>
    </p:spTree>
    <p:extLst>
      <p:ext uri="{BB962C8B-B14F-4D97-AF65-F5344CB8AC3E}">
        <p14:creationId xmlns:p14="http://schemas.microsoft.com/office/powerpoint/2010/main" val="3803733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3827</TotalTime>
  <Words>3456</Words>
  <Application>Microsoft Office PowerPoint</Application>
  <PresentationFormat>全屏显示(4:3)</PresentationFormat>
  <Paragraphs>230</Paragraphs>
  <Slides>44</Slides>
  <Notes>44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44</vt:i4>
      </vt:variant>
    </vt:vector>
  </HeadingPairs>
  <TitlesOfParts>
    <vt:vector size="51"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447</cp:revision>
  <dcterms:created xsi:type="dcterms:W3CDTF">2014-02-25T17:54:08Z</dcterms:created>
  <dcterms:modified xsi:type="dcterms:W3CDTF">2017-12-10T10:11:44Z</dcterms:modified>
</cp:coreProperties>
</file>