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mp4" ContentType="video/mp4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69"/>
  </p:notesMasterIdLst>
  <p:sldIdLst>
    <p:sldId id="2213" r:id="rId4"/>
    <p:sldId id="2258" r:id="rId5"/>
    <p:sldId id="2259" r:id="rId6"/>
    <p:sldId id="2260" r:id="rId7"/>
    <p:sldId id="2261" r:id="rId8"/>
    <p:sldId id="2262" r:id="rId9"/>
    <p:sldId id="2263" r:id="rId10"/>
    <p:sldId id="2264" r:id="rId11"/>
    <p:sldId id="2265" r:id="rId12"/>
    <p:sldId id="2266" r:id="rId13"/>
    <p:sldId id="2267" r:id="rId14"/>
    <p:sldId id="2268" r:id="rId15"/>
    <p:sldId id="2269" r:id="rId16"/>
    <p:sldId id="2270" r:id="rId17"/>
    <p:sldId id="2271" r:id="rId18"/>
    <p:sldId id="2272" r:id="rId19"/>
    <p:sldId id="2273" r:id="rId20"/>
    <p:sldId id="2274" r:id="rId21"/>
    <p:sldId id="2275" r:id="rId22"/>
    <p:sldId id="2276" r:id="rId23"/>
    <p:sldId id="2277" r:id="rId24"/>
    <p:sldId id="2278" r:id="rId25"/>
    <p:sldId id="2279" r:id="rId26"/>
    <p:sldId id="2292" r:id="rId27"/>
    <p:sldId id="2299" r:id="rId28"/>
    <p:sldId id="2300" r:id="rId29"/>
    <p:sldId id="2293" r:id="rId30"/>
    <p:sldId id="2297" r:id="rId31"/>
    <p:sldId id="2294" r:id="rId32"/>
    <p:sldId id="2296" r:id="rId33"/>
    <p:sldId id="2214" r:id="rId34"/>
    <p:sldId id="1077" r:id="rId35"/>
    <p:sldId id="2175" r:id="rId36"/>
    <p:sldId id="2143" r:id="rId37"/>
    <p:sldId id="2176" r:id="rId38"/>
    <p:sldId id="2280" r:id="rId39"/>
    <p:sldId id="2281" r:id="rId40"/>
    <p:sldId id="2177" r:id="rId41"/>
    <p:sldId id="2240" r:id="rId42"/>
    <p:sldId id="2241" r:id="rId43"/>
    <p:sldId id="2282" r:id="rId44"/>
    <p:sldId id="2242" r:id="rId45"/>
    <p:sldId id="2283" r:id="rId46"/>
    <p:sldId id="2243" r:id="rId47"/>
    <p:sldId id="2244" r:id="rId48"/>
    <p:sldId id="2284" r:id="rId49"/>
    <p:sldId id="2285" r:id="rId50"/>
    <p:sldId id="2245" r:id="rId51"/>
    <p:sldId id="2286" r:id="rId52"/>
    <p:sldId id="2287" r:id="rId53"/>
    <p:sldId id="2246" r:id="rId54"/>
    <p:sldId id="2288" r:id="rId55"/>
    <p:sldId id="2247" r:id="rId56"/>
    <p:sldId id="2248" r:id="rId57"/>
    <p:sldId id="2291" r:id="rId58"/>
    <p:sldId id="2178" r:id="rId59"/>
    <p:sldId id="2250" r:id="rId60"/>
    <p:sldId id="2290" r:id="rId61"/>
    <p:sldId id="2298" r:id="rId62"/>
    <p:sldId id="2295" r:id="rId63"/>
    <p:sldId id="2217" r:id="rId64"/>
    <p:sldId id="2216" r:id="rId65"/>
    <p:sldId id="2218" r:id="rId66"/>
    <p:sldId id="2219" r:id="rId67"/>
    <p:sldId id="2220" r:id="rId6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00" autoAdjust="0"/>
    <p:restoredTop sz="96291"/>
  </p:normalViewPr>
  <p:slideViewPr>
    <p:cSldViewPr snapToGrid="0">
      <p:cViewPr varScale="1">
        <p:scale>
          <a:sx n="122" d="100"/>
          <a:sy n="122" d="100"/>
        </p:scale>
        <p:origin x="760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70" Type="http://schemas.openxmlformats.org/officeDocument/2006/relationships/presProps" Target="presProps.xml"/><Relationship Id="rId71" Type="http://schemas.openxmlformats.org/officeDocument/2006/relationships/viewProps" Target="viewProps.xml"/><Relationship Id="rId72" Type="http://schemas.openxmlformats.org/officeDocument/2006/relationships/theme" Target="theme/theme1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73" Type="http://schemas.openxmlformats.org/officeDocument/2006/relationships/tableStyles" Target="tableStyles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757D5-6E42-9A4D-B921-F3D5FCAD46E5}" type="datetimeFigureOut">
              <a:rPr lang="en-US" smtClean="0"/>
              <a:t>4/5/20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B72C9-23A1-B14E-A229-16A64421C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B0A05-9398-294A-9E8F-9D749989FECF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802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SimSun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SimSun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SimSun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SimSun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SimSun" charset="0"/>
              </a:defRPr>
            </a:lvl9pPr>
          </a:lstStyle>
          <a:p>
            <a:pPr eaLnBrk="1" hangingPunct="1"/>
            <a:fld id="{00FD5A59-7213-C648-B554-678FD7EE29D1}" type="slidenum">
              <a:rPr lang="en-US" altLang="en-US">
                <a:solidFill>
                  <a:srgbClr val="000000"/>
                </a:solidFill>
                <a:latin typeface="Arial" charset="0"/>
              </a:rPr>
              <a:pPr eaLnBrk="1" hangingPunct="1"/>
              <a:t>29</a:t>
            </a:fld>
            <a:endParaRPr lang="en-US" alt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08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fld id="{C298E615-7EA9-E749-AE1B-4C029DADEA93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charset="0"/>
              </a:defRPr>
            </a:lvl1pPr>
          </a:lstStyle>
          <a:p>
            <a:fld id="{5B7DFA6B-4506-1D48-BAE3-AA3966D7EC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0081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fld id="{330CBDDD-4871-A849-88B5-4BF74CFF6D3D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charset="0"/>
              </a:defRPr>
            </a:lvl1pPr>
          </a:lstStyle>
          <a:p>
            <a:fld id="{91ED6EC0-BAC5-0A46-BFF2-3BFDA9F92F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0177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fld id="{53045654-6A72-374D-B436-5C9F1E3FD993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charset="0"/>
              </a:defRPr>
            </a:lvl1pPr>
          </a:lstStyle>
          <a:p>
            <a:fld id="{C1CCD99D-5EB9-B94A-89C2-626C943420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0146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fld id="{7459ADA6-7C75-4546-AD91-0FE299111E56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charset="0"/>
              </a:defRPr>
            </a:lvl1pPr>
          </a:lstStyle>
          <a:p>
            <a:fld id="{5C5C138E-0FCB-AA41-AAF1-240AA7B288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9236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fld id="{924634D1-7F3B-DA40-AA1C-C6A3396D6429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charset="0"/>
              </a:defRPr>
            </a:lvl1pPr>
          </a:lstStyle>
          <a:p>
            <a:fld id="{F679517C-A9A4-8C45-8923-7B09F9D9AF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808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fld id="{4A4AE2DC-C9C0-B142-8EC4-976AF6B5CAA1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charset="0"/>
              </a:defRPr>
            </a:lvl1pPr>
          </a:lstStyle>
          <a:p>
            <a:fld id="{163B9495-F4CC-1942-8C41-7E106C4CEF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852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fld id="{2A6CF090-E950-A247-A1C8-45E1F05D5E75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charset="0"/>
              </a:defRPr>
            </a:lvl1pPr>
          </a:lstStyle>
          <a:p>
            <a:fld id="{F48EFF42-B0ED-E142-9193-3102F821CD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1821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fld id="{0880EF74-42A3-804B-B6C7-969B4AF4F422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charset="0"/>
              </a:defRPr>
            </a:lvl1pPr>
          </a:lstStyle>
          <a:p>
            <a:fld id="{A544B304-B03A-6842-992F-97D97EA36F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765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fld id="{372192A4-409D-874E-8822-3B350CF9FB23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charset="0"/>
              </a:defRPr>
            </a:lvl1pPr>
          </a:lstStyle>
          <a:p>
            <a:fld id="{9709FC14-9D00-0E40-8F5E-DBBC9019F9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4855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fld id="{3ED37F5D-5358-B64F-B71D-528562DC0E46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charset="0"/>
              </a:defRPr>
            </a:lvl1pPr>
          </a:lstStyle>
          <a:p>
            <a:fld id="{19BCB44A-6B46-914D-8A0E-44DEAC957A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4141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fld id="{9355E15C-E0CE-BE40-BF12-EDD04B05A56D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aramond" pitchFamily="18" charset="0"/>
                <a:ea typeface="SimSun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charset="0"/>
              </a:defRPr>
            </a:lvl1pPr>
          </a:lstStyle>
          <a:p>
            <a:fld id="{648C7495-428F-D945-BDE6-3DB2D81BFA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10759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339 h 1906"/>
                <a:gd name="T4" fmla="*/ 5830 w 5740"/>
                <a:gd name="T5" fmla="*/ 1339 h 1906"/>
                <a:gd name="T6" fmla="*/ 583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6657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6657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91310DF-45C5-3A4B-8B70-52B9F927F39C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9913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303949-CCA8-F440-8D2E-6D1CBE4CABFA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4775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79BC3D-657C-4A42-9DD9-D4EDDF9DBBB5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0943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3E8C01-B616-E242-B84A-0425A2B81961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308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6AAC56-3AB3-0447-8EFA-D01013275D9F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3078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D0CCC-D85A-F24A-B999-1FC331A42B4B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483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3D8A16-5E48-844A-B36F-606232EFE46C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65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41A7DC-87EF-2246-A9F8-24861A885B12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9345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862B44-8899-FD40-82DF-BDEEE05072C9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735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84A835-AAD5-6A40-BCAB-0F7C9D4FC954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27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B66290-F297-8345-8A9C-5361BADBDDBD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384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2020/4/5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539C24A1-5910-0545-B8A4-C4DB436E7B1F}" type="datetimeFigureOut">
              <a:rPr lang="en-US"/>
              <a:pPr>
                <a:defRPr/>
              </a:pPr>
              <a:t>4/5/20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CA29FC8-A291-7340-8DC9-02C89812F055}" type="slidenum">
              <a:rPr lang="en-US" altLang="en-US" smtClean="0">
                <a:ea typeface="SimSun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ea typeface="SimSu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8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SimSun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24313F-FD14-314B-A3D9-40AB573E1D54}" type="slidenum">
              <a:rPr lang="zh-CN" alt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FFFFFF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6554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554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554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54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554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339 h 1906"/>
                <a:gd name="T4" fmla="*/ 5830 w 5740"/>
                <a:gd name="T5" fmla="*/ 1339 h 1906"/>
                <a:gd name="T6" fmla="*/ 583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6554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655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  <a:ea typeface="SimSun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55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04525155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SimSun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SimSun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SimSun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SimSun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SimSun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SimSun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SimSun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SimSun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4.pn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6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7.png"/><Relationship Id="rId1" Type="http://schemas.microsoft.com/office/2007/relationships/media" Target="../media/media5.mp4"/><Relationship Id="rId2" Type="http://schemas.openxmlformats.org/officeDocument/2006/relationships/video" Target="../media/media5.mp4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腓利门</a:t>
            </a:r>
            <a:r>
              <a:rPr lang="zh-CN" altLang="en-US" b="1" dirty="0" smtClean="0">
                <a:solidFill>
                  <a:schemeClr val="bg1"/>
                </a:solidFill>
              </a:rPr>
              <a:t>书 </a:t>
            </a:r>
            <a:r>
              <a:rPr lang="en-US" altLang="zh-CN" b="1" dirty="0" smtClean="0">
                <a:solidFill>
                  <a:schemeClr val="bg1"/>
                </a:solidFill>
              </a:rPr>
              <a:t>Philemon_3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b="1" dirty="0" smtClean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 smtClean="0">
                <a:solidFill>
                  <a:schemeClr val="bg1"/>
                </a:solidFill>
              </a:rPr>
              <a:t>4/5/2020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884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1:8-25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为基督耶稣与我同坐监的以巴弗问你安。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Epaphras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, my fellow prisoner in Christ Jesus, greets you,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与我同工的马可、亚里达古、底马、路加也都问你安。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do Mark, Aristarchus, Demas, Luke, my fellow laborers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650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1:8-25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愿我们主耶稣基督的恩常在你的心里。阿们！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grace of our Lord Jesus Christ be with your spirit. Amen.</a:t>
            </a:r>
          </a:p>
        </p:txBody>
      </p:sp>
    </p:spTree>
    <p:extLst>
      <p:ext uri="{BB962C8B-B14F-4D97-AF65-F5344CB8AC3E}">
        <p14:creationId xmlns:p14="http://schemas.microsoft.com/office/powerpoint/2010/main" val="285848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1:8-10】</a:t>
            </a: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我虽然靠着基督能放胆吩咐你合宜的事，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though I might be very bold in Christ to command you what is fitting,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然而像我这有年纪的保罗，现在又是为基督耶稣被囚的，宁可凭着爱心求你，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for love’s sake I rather appeal to you—being such a one as Paul, the aged, and now also a prisoner of Jesus Christ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901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1:8-10】</a:t>
            </a: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就是为我在捆锁中所生的儿子阿尼西母（此名就是“有益处”的意思）求你。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appeal to you for my son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Onesimus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, whom I have begotten while in my chains,</a:t>
            </a:r>
          </a:p>
        </p:txBody>
      </p:sp>
    </p:spTree>
    <p:extLst>
      <p:ext uri="{BB962C8B-B14F-4D97-AF65-F5344CB8AC3E}">
        <p14:creationId xmlns:p14="http://schemas.microsoft.com/office/powerpoint/2010/main" val="425677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 在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监狱中的使徒保罗为一个逃跑的奴隶（阿尼西母）写给奴隶主人（腓利门）的求情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 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letter begging Philemon (a slave owner) to forgive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Onesimus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(a escaped slave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779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使徒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保罗的乞求 </a:t>
            </a:r>
            <a:endParaRPr lang="en-US" altLang="zh-CN" sz="36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Apostle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Paul's appeal to Philemon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以囚徒的身份乞求 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A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prisoner‘s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appeal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问题讨论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为什么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保罗要这样做呢？</a:t>
            </a:r>
            <a:r>
              <a:rPr lang="zh-CN" altLang="en-US" sz="36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给我们怎样的启示？</a:t>
            </a:r>
          </a:p>
        </p:txBody>
      </p:sp>
    </p:spTree>
    <p:extLst>
      <p:ext uri="{BB962C8B-B14F-4D97-AF65-F5344CB8AC3E}">
        <p14:creationId xmlns:p14="http://schemas.microsoft.com/office/powerpoint/2010/main" val="403212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使徒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保罗的乞求 </a:t>
            </a:r>
            <a:endParaRPr lang="en-US" altLang="zh-CN" sz="36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Apostle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Paul's appeal to Philemon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	凭着爱心求 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For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love’s sake (on the basis of love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问题讨论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列举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圣经中看似好行为，但不是出于爱的行为，以及圣经是怎样评价这样的行为？</a:t>
            </a:r>
          </a:p>
        </p:txBody>
      </p:sp>
    </p:spTree>
    <p:extLst>
      <p:ext uri="{BB962C8B-B14F-4D97-AF65-F5344CB8AC3E}">
        <p14:creationId xmlns:p14="http://schemas.microsoft.com/office/powerpoint/2010/main" val="160145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使徒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保罗的乞求 </a:t>
            </a:r>
            <a:endParaRPr lang="en-US" altLang="zh-CN" sz="36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Apostle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Paul's appeal to Philemon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为一个奴隶求，不是为自己求 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Paul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begged Philemon for a runaway slave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Onesimus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not for Paul himself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a)	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为一个逃跑的奴隶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b)	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为一个没有价值（坏）的奴隶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c)	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为一个没有能力回报保罗的别人的奴隶</a:t>
            </a:r>
          </a:p>
        </p:txBody>
      </p:sp>
    </p:spTree>
    <p:extLst>
      <p:ext uri="{BB962C8B-B14F-4D97-AF65-F5344CB8AC3E}">
        <p14:creationId xmlns:p14="http://schemas.microsoft.com/office/powerpoint/2010/main" val="418699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使徒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保罗的乞求 </a:t>
            </a:r>
            <a:endParaRPr lang="en-US" altLang="zh-CN" sz="36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Apostle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Paul's appeal to Philemon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在捆绑中求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While in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chains</a:t>
            </a:r>
          </a:p>
          <a:p>
            <a:pPr algn="l">
              <a:lnSpc>
                <a:spcPct val="114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爱人的程度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How deep is your love?</a:t>
            </a:r>
          </a:p>
        </p:txBody>
      </p:sp>
    </p:spTree>
    <p:extLst>
      <p:ext uri="{BB962C8B-B14F-4D97-AF65-F5344CB8AC3E}">
        <p14:creationId xmlns:p14="http://schemas.microsoft.com/office/powerpoint/2010/main" val="160586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Philemon 1:11】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他从前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与你没有益处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，但如今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与你我都有益处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who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once was unprofitable to you, but now is profitable to you and to me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14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14000"/>
              </a:lnSpc>
              <a:buAutoNum type="alphaLcParenR"/>
            </a:pP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阿尼西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母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Onesimus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以前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对腓利门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没有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益处</a:t>
            </a:r>
            <a:endParaRPr lang="en-US" altLang="zh-CN" sz="32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4000"/>
              </a:lnSpc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4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b)	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阿尼西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母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Onesimus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现在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给腓利门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Philemon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，甚至给保罗都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带来益处</a:t>
            </a:r>
          </a:p>
        </p:txBody>
      </p:sp>
    </p:spTree>
    <p:extLst>
      <p:ext uri="{BB962C8B-B14F-4D97-AF65-F5344CB8AC3E}">
        <p14:creationId xmlns:p14="http://schemas.microsoft.com/office/powerpoint/2010/main" val="227280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1:8-25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我虽然靠着基督能放胆吩咐你合宜的事，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though I might be very bold in Christ to command you what is fitting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然而像我这有年纪的保罗，现在又是为基督耶稣被囚的，宁可凭着爱心求你，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for love’s sake I rather appeal to you—being such a one as Paul, the aged, and now also a prisoner of Jesus Christ—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512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Philemon 1:11】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他从前与你没有益处，但如今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与你我都有益处。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once was unprofitable to you, but now is profitable to you and to me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14000"/>
              </a:lnSpc>
            </a:pP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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	问题讨论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	逃跑的奴隶阿尼西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母现在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给主人腓利门带来怎样的益处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	逃跑的奴隶阿尼西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母现在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给使徒保罗带来怎样的益处？</a:t>
            </a:r>
          </a:p>
        </p:txBody>
      </p:sp>
    </p:spTree>
    <p:extLst>
      <p:ext uri="{BB962C8B-B14F-4D97-AF65-F5344CB8AC3E}">
        <p14:creationId xmlns:p14="http://schemas.microsoft.com/office/powerpoint/2010/main" val="331052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1:12-14】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我现在打发他亲自回你那里去，他是我心上的人。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am sending him back. You therefore receive him, that is, my own heart,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我本来有意将他留下，在我为福音所受的捆锁中替你伺候我。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whom I wished to keep with me, that on your behalf he might minister to me in my chains for the gospel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941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1:12-14】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但不知道你的意思，我就不愿意这样行，叫你的善行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不是出于勉强，乃是出于甘心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without your consent I wanted to do nothing, that your good deed might not be by compulsion, as it were, but voluntary.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不要勉强，而要甘心 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Not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by compulsion but voluntary</a:t>
            </a:r>
          </a:p>
        </p:txBody>
      </p:sp>
    </p:spTree>
    <p:extLst>
      <p:ext uri="{BB962C8B-B14F-4D97-AF65-F5344CB8AC3E}">
        <p14:creationId xmlns:p14="http://schemas.microsoft.com/office/powerpoint/2010/main" val="380227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1:15-16】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他暂时离开你，或者是叫你永远得着他，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perhaps he departed for a while for this purpose, that you might receive him forever,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不再是奴仆，乃是高过奴仆，是亲爱的兄弟。在我实在是如此，何况在你呢！这也不拘是按肉体说，是按主说。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no longer as a slave but more than a slave—a beloved brother, especially to me but how much more to you, both in the flesh and in the Lord.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神掌管主宰一切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is charge of all things</a:t>
            </a:r>
          </a:p>
        </p:txBody>
      </p:sp>
    </p:spTree>
    <p:extLst>
      <p:ext uri="{BB962C8B-B14F-4D97-AF65-F5344CB8AC3E}">
        <p14:creationId xmlns:p14="http://schemas.microsoft.com/office/powerpoint/2010/main" val="267970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81400"/>
            <a:ext cx="291465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762000" y="1155700"/>
            <a:ext cx="7162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4800" b="1" dirty="0" smtClean="0">
                <a:solidFill>
                  <a:srgbClr val="984807"/>
                </a:solidFill>
                <a:latin typeface="Heiti SC Light" charset="-122"/>
                <a:ea typeface="Heiti SC Light" charset="-122"/>
                <a:cs typeface="Heiti SC Light" charset="-122"/>
              </a:rPr>
              <a:t>请大家安静自己的心</a:t>
            </a:r>
            <a:r>
              <a:rPr lang="en-US" altLang="zh-CN" sz="4800" b="1" dirty="0" smtClean="0">
                <a:solidFill>
                  <a:srgbClr val="984807"/>
                </a:solidFill>
                <a:latin typeface="Heiti SC Light" charset="-122"/>
                <a:ea typeface="Heiti SC Light" charset="-122"/>
                <a:cs typeface="Heiti SC Light" charset="-122"/>
              </a:rPr>
              <a:t/>
            </a:r>
            <a:br>
              <a:rPr lang="en-US" altLang="zh-CN" sz="4800" b="1" dirty="0" smtClean="0">
                <a:solidFill>
                  <a:srgbClr val="984807"/>
                </a:solidFill>
                <a:latin typeface="Heiti SC Light" charset="-122"/>
                <a:ea typeface="Heiti SC Light" charset="-122"/>
                <a:cs typeface="Heiti SC Light" charset="-122"/>
              </a:rPr>
            </a:br>
            <a:r>
              <a:rPr lang="zh-CN" altLang="en-US" sz="4800" b="1" dirty="0" smtClean="0">
                <a:solidFill>
                  <a:srgbClr val="984807"/>
                </a:solidFill>
                <a:latin typeface="Heiti SC Light" charset="-122"/>
                <a:ea typeface="Heiti SC Light" charset="-122"/>
                <a:cs typeface="Heiti SC Light" charset="-122"/>
              </a:rPr>
              <a:t>敬拜</a:t>
            </a:r>
            <a:r>
              <a:rPr lang="en-US" altLang="zh-CN" sz="4800" b="1" dirty="0" smtClean="0">
                <a:solidFill>
                  <a:srgbClr val="984807"/>
                </a:solidFill>
                <a:latin typeface="Heiti SC Light" charset="-122"/>
                <a:ea typeface="Heiti SC Light" charset="-122"/>
                <a:cs typeface="Heiti SC Light" charset="-122"/>
              </a:rPr>
              <a:t>10:30</a:t>
            </a:r>
            <a:r>
              <a:rPr lang="zh-CN" altLang="en-US" sz="4800" b="1" dirty="0" smtClean="0">
                <a:solidFill>
                  <a:srgbClr val="984807"/>
                </a:solidFill>
                <a:latin typeface="Heiti SC Light" charset="-122"/>
                <a:ea typeface="Heiti SC Light" charset="-122"/>
                <a:cs typeface="Heiti SC Light" charset="-122"/>
              </a:rPr>
              <a:t>开始</a:t>
            </a:r>
            <a:endParaRPr lang="en-US" altLang="en-US" sz="4800" b="1" dirty="0" smtClean="0">
              <a:solidFill>
                <a:srgbClr val="984807"/>
              </a:solidFill>
              <a:latin typeface="Heiti SC Light" charset="-122"/>
              <a:ea typeface="Heiti SC Light" charset="-122"/>
              <a:cs typeface="Heiti SC Light" charset="-122"/>
            </a:endParaRP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762000" y="2832100"/>
            <a:ext cx="7975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600" dirty="0" smtClean="0">
                <a:solidFill>
                  <a:srgbClr val="984807"/>
                </a:solidFill>
                <a:ea typeface="SimSun" charset="0"/>
              </a:rPr>
              <a:t>Please prepare our hearts for the worship</a:t>
            </a:r>
          </a:p>
        </p:txBody>
      </p:sp>
      <p:pic>
        <p:nvPicPr>
          <p:cNvPr id="2" name="基督教歌曲 - 好听的基督教歌曲大全 - 九酷福音网 基督教赞美诗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7394" y="5959366"/>
            <a:ext cx="4826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7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606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2428" y="280417"/>
            <a:ext cx="3690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诗篇</a:t>
            </a:r>
            <a:r>
              <a:rPr lang="en-US" altLang="zh-CN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135</a:t>
            </a:r>
            <a:r>
              <a:rPr lang="zh-CN" altLang="en-US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altLang="zh-CN" sz="3200" dirty="0" smtClean="0">
                <a:solidFill>
                  <a:srgbClr val="4A4C4C"/>
                </a:solidFill>
                <a:latin typeface="+mj-lt"/>
                <a:ea typeface="SimHei" charset="0"/>
                <a:cs typeface="SimHei" charset="0"/>
              </a:rPr>
              <a:t>Psalms</a:t>
            </a:r>
            <a:r>
              <a:rPr lang="zh-CN" altLang="en-US" sz="3200" dirty="0" smtClean="0">
                <a:solidFill>
                  <a:srgbClr val="4A4C4C"/>
                </a:solidFill>
                <a:latin typeface="+mj-lt"/>
                <a:ea typeface="SimHei" charset="0"/>
                <a:cs typeface="SimHei" charset="0"/>
              </a:rPr>
              <a:t> </a:t>
            </a:r>
            <a:r>
              <a:rPr lang="en-US" altLang="zh-CN" sz="3200" dirty="0" smtClean="0">
                <a:solidFill>
                  <a:srgbClr val="4A4C4C"/>
                </a:solidFill>
                <a:latin typeface="+mj-lt"/>
                <a:ea typeface="SimHei" charset="0"/>
                <a:cs typeface="SimHei" charset="0"/>
              </a:rPr>
              <a:t>135</a:t>
            </a:r>
            <a:endParaRPr lang="en-US" altLang="zh-CN" sz="3200" dirty="0">
              <a:solidFill>
                <a:srgbClr val="4A4C4C"/>
              </a:solidFill>
              <a:latin typeface="+mj-lt"/>
              <a:ea typeface="SimHei" charset="0"/>
              <a:cs typeface="SimHei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2151" y="923239"/>
            <a:ext cx="821908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1-2</a:t>
            </a:r>
            <a:r>
              <a:rPr lang="zh-CN" altLang="en-US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 你们</a:t>
            </a:r>
            <a:r>
              <a:rPr lang="zh-CN" altLang="en-US" sz="3200" dirty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要赞美耶和华。你们要赞美耶和华的名。耶和华的仆人站在耶和华殿中，站在我们神殿院中的，你们要赞美他</a:t>
            </a:r>
            <a:r>
              <a:rPr lang="zh-CN" altLang="en-US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。</a:t>
            </a:r>
          </a:p>
          <a:p>
            <a:r>
              <a:rPr lang="en-US" altLang="zh-CN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3</a:t>
            </a:r>
            <a:r>
              <a:rPr lang="zh-CN" altLang="en-US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 你们</a:t>
            </a:r>
            <a:r>
              <a:rPr lang="zh-CN" altLang="en-US" sz="3200" dirty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要赞美耶和华。耶和华本为善。要歌颂他的名，因为这是美好的</a:t>
            </a:r>
            <a:r>
              <a:rPr lang="zh-CN" altLang="en-US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662151" y="3535831"/>
            <a:ext cx="78932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1-2</a:t>
            </a:r>
            <a:r>
              <a:rPr lang="zh-CN" altLang="en-US" sz="2800" dirty="0"/>
              <a:t> </a:t>
            </a:r>
            <a:r>
              <a:rPr lang="en-US" sz="2800" dirty="0"/>
              <a:t>Praise </a:t>
            </a:r>
            <a:r>
              <a:rPr lang="en-US" sz="2800" dirty="0"/>
              <a:t>the LORD. Praise the name of the LORD; praise him, you servants of the LORD,</a:t>
            </a:r>
            <a:r>
              <a:rPr lang="zh-CN" altLang="en-US" sz="2800" dirty="0"/>
              <a:t> </a:t>
            </a:r>
            <a:r>
              <a:rPr lang="en-US" sz="2800" dirty="0"/>
              <a:t>you who minister in the house of the LORD, in the courts of the house of our God</a:t>
            </a:r>
            <a:r>
              <a:rPr lang="en-US" sz="2800" dirty="0"/>
              <a:t>.</a:t>
            </a:r>
            <a:endParaRPr lang="zh-CN" altLang="en-US" sz="2800" dirty="0"/>
          </a:p>
          <a:p>
            <a:r>
              <a:rPr lang="en-US" altLang="zh-CN" sz="2800" dirty="0"/>
              <a:t>3</a:t>
            </a:r>
            <a:r>
              <a:rPr lang="zh-CN" altLang="en-US" sz="2800" b="0" i="0" u="none" strike="noStrike" dirty="0" smtClean="0">
                <a:solidFill>
                  <a:srgbClr val="4A4C4C"/>
                </a:solidFill>
                <a:effectLst/>
                <a:latin typeface="Roboto Condensed" charset="0"/>
              </a:rPr>
              <a:t> </a:t>
            </a:r>
            <a:r>
              <a:rPr lang="en-US" sz="2800" dirty="0"/>
              <a:t>Praise the LORD, for the LORD is good; sing praise to his name, for that is pleasant.</a:t>
            </a:r>
            <a:endParaRPr lang="en-US" sz="2800" b="0" i="0" u="none" strike="noStrike" dirty="0">
              <a:solidFill>
                <a:srgbClr val="4A4C4C"/>
              </a:solidFill>
              <a:effectLst/>
              <a:latin typeface="Roboto Condense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9020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2428" y="280417"/>
            <a:ext cx="3690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诗篇</a:t>
            </a:r>
            <a:r>
              <a:rPr lang="en-US" altLang="zh-CN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135</a:t>
            </a:r>
            <a:r>
              <a:rPr lang="zh-CN" altLang="en-US" sz="32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en-US" altLang="zh-CN" sz="3200" dirty="0" smtClean="0">
                <a:solidFill>
                  <a:srgbClr val="4A4C4C"/>
                </a:solidFill>
                <a:latin typeface="+mj-lt"/>
                <a:ea typeface="SimHei" charset="0"/>
                <a:cs typeface="SimHei" charset="0"/>
              </a:rPr>
              <a:t>Psalms</a:t>
            </a:r>
            <a:r>
              <a:rPr lang="zh-CN" altLang="en-US" sz="3200" dirty="0" smtClean="0">
                <a:solidFill>
                  <a:srgbClr val="4A4C4C"/>
                </a:solidFill>
                <a:latin typeface="+mj-lt"/>
                <a:ea typeface="SimHei" charset="0"/>
                <a:cs typeface="SimHei" charset="0"/>
              </a:rPr>
              <a:t> </a:t>
            </a:r>
            <a:r>
              <a:rPr lang="en-US" altLang="zh-CN" sz="3200" dirty="0" smtClean="0">
                <a:solidFill>
                  <a:srgbClr val="4A4C4C"/>
                </a:solidFill>
                <a:latin typeface="+mj-lt"/>
                <a:ea typeface="SimHei" charset="0"/>
                <a:cs typeface="SimHei" charset="0"/>
              </a:rPr>
              <a:t>135</a:t>
            </a:r>
            <a:endParaRPr lang="en-US" altLang="zh-CN" sz="3200" dirty="0">
              <a:solidFill>
                <a:srgbClr val="4A4C4C"/>
              </a:solidFill>
              <a:latin typeface="+mj-lt"/>
              <a:ea typeface="SimHei" charset="0"/>
              <a:cs typeface="SimHei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2429" y="923239"/>
            <a:ext cx="83988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4</a:t>
            </a:r>
            <a:r>
              <a:rPr lang="zh-CN" altLang="en-US" sz="30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 耶和华</a:t>
            </a:r>
            <a:r>
              <a:rPr lang="zh-CN" altLang="en-US" sz="3000" dirty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拣选雅各归自己，拣选以色列特作自己的子民</a:t>
            </a:r>
            <a:r>
              <a:rPr lang="zh-CN" altLang="en-US" sz="30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。</a:t>
            </a:r>
          </a:p>
          <a:p>
            <a:r>
              <a:rPr lang="en-US" altLang="zh-CN" sz="30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5</a:t>
            </a:r>
            <a:r>
              <a:rPr lang="zh-CN" altLang="en-US" sz="30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 原来</a:t>
            </a:r>
            <a:r>
              <a:rPr lang="zh-CN" altLang="en-US" sz="3000" dirty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我知道耶和华为大，也知道我们的主超乎万神之上</a:t>
            </a:r>
            <a:r>
              <a:rPr lang="zh-CN" altLang="en-US" sz="3000" dirty="0" smtClean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。</a:t>
            </a:r>
          </a:p>
          <a:p>
            <a:r>
              <a:rPr lang="en-US" altLang="zh-CN" sz="3000" dirty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13</a:t>
            </a:r>
            <a:r>
              <a:rPr lang="zh-CN" altLang="en-US" sz="3000" dirty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 </a:t>
            </a:r>
            <a:r>
              <a:rPr lang="zh-CN" altLang="en-US" sz="3000" dirty="0">
                <a:solidFill>
                  <a:srgbClr val="4A4C4C"/>
                </a:solidFill>
                <a:latin typeface="SimHei" charset="0"/>
                <a:ea typeface="SimHei" charset="0"/>
                <a:cs typeface="SimHei" charset="0"/>
              </a:rPr>
              <a:t>耶和华阿，你的名存到永远。耶和华阿，你可记念的名存到万代。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482428" y="3843608"/>
            <a:ext cx="80729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4</a:t>
            </a:r>
            <a:r>
              <a:rPr lang="zh-CN" altLang="en-US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the LORD has chosen Jacob to be his own, Israel to be his treasured </a:t>
            </a:r>
            <a:r>
              <a:rPr lang="en-US" sz="2400" dirty="0" smtClean="0"/>
              <a:t>possession</a:t>
            </a:r>
            <a:r>
              <a:rPr lang="en-US" sz="2400" dirty="0"/>
              <a:t>. </a:t>
            </a:r>
            <a:endParaRPr lang="zh-CN" altLang="en-US" sz="2400" dirty="0" smtClean="0"/>
          </a:p>
          <a:p>
            <a:r>
              <a:rPr lang="en-US" altLang="zh-CN" sz="2400" dirty="0" smtClean="0"/>
              <a:t>5</a:t>
            </a:r>
            <a:r>
              <a:rPr lang="zh-CN" altLang="en-US" sz="2400" dirty="0" smtClean="0"/>
              <a:t> </a:t>
            </a:r>
            <a:r>
              <a:rPr lang="en-US" sz="2400" dirty="0" smtClean="0"/>
              <a:t>I </a:t>
            </a:r>
            <a:r>
              <a:rPr lang="en-US" sz="2400" dirty="0"/>
              <a:t>know that the LORD is great, that our Lord is greater than all gods</a:t>
            </a:r>
            <a:r>
              <a:rPr lang="en-US" sz="2400" dirty="0" smtClean="0"/>
              <a:t>.</a:t>
            </a:r>
            <a:endParaRPr lang="zh-CN" altLang="en-US" sz="2400" dirty="0" smtClean="0"/>
          </a:p>
          <a:p>
            <a:r>
              <a:rPr lang="en-US" altLang="zh-CN" sz="2400" dirty="0" smtClean="0"/>
              <a:t>13</a:t>
            </a:r>
            <a:r>
              <a:rPr lang="zh-CN" altLang="en-US" sz="2400" dirty="0" smtClean="0"/>
              <a:t> </a:t>
            </a:r>
            <a:r>
              <a:rPr lang="en-US" sz="2400" dirty="0" smtClean="0"/>
              <a:t>Your </a:t>
            </a:r>
            <a:r>
              <a:rPr lang="en-US" sz="2400" dirty="0"/>
              <a:t>name, O LORD, endures forever, your renown, O LORD, through all generations.</a:t>
            </a:r>
            <a:endParaRPr lang="en-US" sz="2400" b="0" i="0" u="none" strike="noStrike" dirty="0">
              <a:solidFill>
                <a:srgbClr val="4A4C4C"/>
              </a:solidFill>
              <a:effectLst/>
              <a:latin typeface="Roboto Condense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0487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27952" y="248886"/>
            <a:ext cx="1667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/>
              <a:t>10,000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Reasons</a:t>
            </a:r>
            <a:endParaRPr lang="zh-TW" altLang="en-US" b="1" dirty="0"/>
          </a:p>
        </p:txBody>
      </p:sp>
      <p:pic>
        <p:nvPicPr>
          <p:cNvPr id="7" name="videoplayback (2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0598" y="748861"/>
            <a:ext cx="8440235" cy="4748049"/>
          </a:xfrm>
        </p:spPr>
      </p:pic>
    </p:spTree>
    <p:extLst>
      <p:ext uri="{BB962C8B-B14F-4D97-AF65-F5344CB8AC3E}">
        <p14:creationId xmlns:p14="http://schemas.microsoft.com/office/powerpoint/2010/main" val="91517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27952" y="248886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/>
              <a:t>我的神我敬拜祢</a:t>
            </a:r>
          </a:p>
        </p:txBody>
      </p:sp>
      <p:pic>
        <p:nvPicPr>
          <p:cNvPr id="4" name="videoplayback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4797" y="851339"/>
            <a:ext cx="8461156" cy="4759818"/>
          </a:xfrm>
        </p:spPr>
      </p:pic>
    </p:spTree>
    <p:extLst>
      <p:ext uri="{BB962C8B-B14F-4D97-AF65-F5344CB8AC3E}">
        <p14:creationId xmlns:p14="http://schemas.microsoft.com/office/powerpoint/2010/main" val="65280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altLang="en-US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n"/>
              <a:defRPr/>
            </a:pPr>
            <a:endParaRPr lang="en-US" altLang="en-US" smtClean="0"/>
          </a:p>
        </p:txBody>
      </p:sp>
      <p:pic>
        <p:nvPicPr>
          <p:cNvPr id="27652" name="Picture 4" descr="http://daytonafaith.com/wp-content/uploads/2014/08/prayer-yellow-and-black_wide_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11510963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3"/>
          <p:cNvSpPr txBox="1">
            <a:spLocks noChangeArrowheads="1"/>
          </p:cNvSpPr>
          <p:nvPr/>
        </p:nvSpPr>
        <p:spPr bwMode="auto">
          <a:xfrm>
            <a:off x="1038225" y="1143000"/>
            <a:ext cx="203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charset="2"/>
              <a:buChar char="n"/>
              <a:defRPr sz="3200">
                <a:solidFill>
                  <a:schemeClr val="tx1"/>
                </a:solidFill>
                <a:latin typeface="Garamond" charset="0"/>
                <a:ea typeface="SimSun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n"/>
              <a:defRPr sz="2800">
                <a:solidFill>
                  <a:schemeClr val="tx1"/>
                </a:solidFill>
                <a:latin typeface="Garamond" charset="0"/>
                <a:ea typeface="SimSun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n"/>
              <a:defRPr sz="2400">
                <a:solidFill>
                  <a:schemeClr val="tx1"/>
                </a:solidFill>
                <a:latin typeface="Garamond" charset="0"/>
                <a:ea typeface="SimSun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n"/>
              <a:defRPr sz="2000">
                <a:solidFill>
                  <a:schemeClr val="tx1"/>
                </a:solidFill>
                <a:latin typeface="Garamond" charset="0"/>
                <a:ea typeface="SimSun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charset="2"/>
              <a:buChar char="n"/>
              <a:defRPr sz="2000">
                <a:solidFill>
                  <a:schemeClr val="tx1"/>
                </a:solidFill>
                <a:latin typeface="Garamond" charset="0"/>
                <a:ea typeface="SimSu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n"/>
              <a:defRPr sz="2000">
                <a:solidFill>
                  <a:schemeClr val="tx1"/>
                </a:solidFill>
                <a:latin typeface="Garamond" charset="0"/>
                <a:ea typeface="SimSu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n"/>
              <a:defRPr sz="2000">
                <a:solidFill>
                  <a:schemeClr val="tx1"/>
                </a:solidFill>
                <a:latin typeface="Garamond" charset="0"/>
                <a:ea typeface="SimSu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n"/>
              <a:defRPr sz="2000">
                <a:solidFill>
                  <a:schemeClr val="tx1"/>
                </a:solidFill>
                <a:latin typeface="Garamond" charset="0"/>
                <a:ea typeface="SimSu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n"/>
              <a:defRPr sz="2000">
                <a:solidFill>
                  <a:schemeClr val="tx1"/>
                </a:solidFill>
                <a:latin typeface="Garamond" charset="0"/>
                <a:ea typeface="SimSun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7200" smtClean="0">
                <a:solidFill>
                  <a:srgbClr val="FFFFFF"/>
                </a:solidFill>
                <a:latin typeface="黑体" charset="0"/>
                <a:ea typeface="黑体" charset="0"/>
                <a:cs typeface="Times New Roman" charset="0"/>
              </a:rPr>
              <a:t>祷告</a:t>
            </a:r>
            <a:endParaRPr lang="en-US" altLang="en-US" sz="7200" smtClean="0">
              <a:solidFill>
                <a:srgbClr val="FFFFFF"/>
              </a:solidFill>
              <a:latin typeface="黑体" charset="0"/>
              <a:ea typeface="黑体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25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1:8-25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就是为我在捆锁中所生的儿子阿尼西母（此名就是“有益处”的意思）求你。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appeal to you for my son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Onesimus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, whom I have begotten while in my chains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他从前与你没有益处，但如今与你我都有益处。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once was unprofitable to you, but now is profitable to you and to me.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298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27952" y="248886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/>
              <a:t>我知谁掌管明天</a:t>
            </a:r>
          </a:p>
        </p:txBody>
      </p:sp>
      <p:pic>
        <p:nvPicPr>
          <p:cNvPr id="3" name="videoplayback (1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151" y="769883"/>
            <a:ext cx="8421550" cy="4737538"/>
          </a:xfrm>
        </p:spPr>
      </p:pic>
    </p:spTree>
    <p:extLst>
      <p:ext uri="{BB962C8B-B14F-4D97-AF65-F5344CB8AC3E}">
        <p14:creationId xmlns:p14="http://schemas.microsoft.com/office/powerpoint/2010/main" val="211584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死的印记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 smtClean="0">
                <a:solidFill>
                  <a:schemeClr val="bg1"/>
                </a:solidFill>
              </a:rPr>
              <a:t/>
            </a:r>
            <a:br>
              <a:rPr lang="en-US" altLang="zh-CN" b="1" dirty="0" smtClean="0">
                <a:solidFill>
                  <a:schemeClr val="bg1"/>
                </a:solidFill>
              </a:rPr>
            </a:br>
            <a:r>
              <a:rPr lang="en-US" altLang="zh-CN" b="1" dirty="0" smtClean="0">
                <a:solidFill>
                  <a:schemeClr val="bg1"/>
                </a:solidFill>
              </a:rPr>
              <a:t>Marked with Death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b="1" dirty="0" smtClean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 smtClean="0">
                <a:solidFill>
                  <a:schemeClr val="bg1"/>
                </a:solidFill>
              </a:rPr>
              <a:t>4/5/2020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23:46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耶稣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大声喊着说：“父啊，我将我的灵魂交在你手里！”说了这话，气就断了。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Jesus had cried out with a loud voice, He said, “Father, ‘into Your hands I commit My spirit.’” Having said this, He breathed His last.</a:t>
            </a: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加拉太书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 6:14,17】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但我断不以别的夸口，只夸我们主耶稣基督的十字架。因这十字架，就我而论，世界已经钉在十字架上；就世界而论，我已经钉在十字架上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forbid that I should boast except in the cross of our Lord Jesus Christ, by whom the world has been crucified to me, and I to the world.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从今以后，人都不要搅扰我，因为我身上带着耶稣的印记。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From now on let no one trouble me, for I bear in my body the marks of the Lord Jesus.</a:t>
            </a:r>
          </a:p>
        </p:txBody>
      </p:sp>
    </p:spTree>
    <p:extLst>
      <p:ext uri="{BB962C8B-B14F-4D97-AF65-F5344CB8AC3E}">
        <p14:creationId xmlns:p14="http://schemas.microsoft.com/office/powerpoint/2010/main" val="164384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哥林多后书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4:10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身上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常带着耶稣的死，使耶稣的生也显明在我们身上。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We always carry around in our body the death of Jesus, so that the life of Jesus may also be revealed in our body.</a:t>
            </a:r>
          </a:p>
        </p:txBody>
      </p:sp>
    </p:spTree>
    <p:extLst>
      <p:ext uri="{BB962C8B-B14F-4D97-AF65-F5344CB8AC3E}">
        <p14:creationId xmlns:p14="http://schemas.microsoft.com/office/powerpoint/2010/main" val="325465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传道书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Ecclesiastes 7:2-4】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往遭丧的家去，强如往宴乐的家去，因为死是众人的结局，活人也必将这事放在心上。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Better to go to the house of mourning than to go to the house of feasting, for that is the end of all men; and the living will take it to heart.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忧愁强如喜笑，因为面带愁容，终必使心喜乐。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Sorrow is better than laughter, For by a sad countenance the heart is made better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870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传道书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Ecclesiastes 7:2-4】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智慧人的心，在遭丧之家；愚昧人的心，在快乐之家。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heart of the wise is in the house of mourning, But the heart of fools is in the house of mirth.</a:t>
            </a:r>
          </a:p>
        </p:txBody>
      </p:sp>
    </p:spTree>
    <p:extLst>
      <p:ext uri="{BB962C8B-B14F-4D97-AF65-F5344CB8AC3E}">
        <p14:creationId xmlns:p14="http://schemas.microsoft.com/office/powerpoint/2010/main" val="173521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传道书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Ecclesiastes 7:2】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往遭丧的家去，强如往宴乐的家去，因为死是众人的结局，活人也必将这事放在心上。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Better to go to the house of mourning than to go to the house of feasting, for that is the end of all men; and the living will take it to heart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124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箴言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Proverbs 4:23】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你要保守你心，胜过保守一切（或作“你要切切保守你心”），因为一生的果效，是由心发出。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Above all else, guard your heart, for everything you do flows from it.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710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传道书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Ecclesiastes 7:3】 </a:t>
            </a:r>
            <a:endParaRPr lang="en-US" altLang="zh-CN" sz="36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忧愁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强如喜笑，因为面带愁容，终必使心喜乐。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Sorrow is better than laughter, For by a sad countenance the heart is made better.</a:t>
            </a:r>
          </a:p>
        </p:txBody>
      </p:sp>
    </p:spTree>
    <p:extLst>
      <p:ext uri="{BB962C8B-B14F-4D97-AF65-F5344CB8AC3E}">
        <p14:creationId xmlns:p14="http://schemas.microsoft.com/office/powerpoint/2010/main" val="79200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1:8-25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我现在打发他亲自回你那里去，他是我心上的人。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am sending him back. You therefore receive him, that is, my own heart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</a:p>
          <a:p>
            <a:pPr algn="l">
              <a:lnSpc>
                <a:spcPct val="114000"/>
              </a:lnSpc>
            </a:pPr>
            <a:r>
              <a:rPr lang="en-US" altLang="zh-CN" sz="4000" b="1" dirty="0">
                <a:solidFill>
                  <a:schemeClr val="bg1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40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我本来有意将他留下，在我为福音所受的捆锁中替你伺候我。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whom I wished to keep with me, that on your behalf he might minister to me in my chains for the gospel.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311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6:14-15】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他们轻轻忽忽地医治我百姓的损伤，说：‘平安了！平安了！’其实没有平安。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have also healed the hurt of My people slightly, Saying, ‘Peace, peace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!’ When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 is no peace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337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6:14-15】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他们行可憎的事，知道惭愧吗？不然，他们毫不惭愧，也不知羞耻。因此，他们必在仆倒的人中仆倒，我向他们讨罪的时候，他们必致跌倒。这是耶和华说的。”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Were they ashamed when they had committed abomination? No! They were not at all ashamed; Nor did they know how to blush. Therefore they shall fall among those who fall; At the time I punish them, They shall be cast down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,” says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Lord.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192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哥林多后书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4:10】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身上常带着耶稣的死，使耶稣的生也显明在我们身上。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We always carry around in our body the death of Jesus, so that the life of Jesus may also be revealed in our body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783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3:10】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使我认识基督，晓得祂复活的大能，并且晓得和祂一同受苦，效法祂的死。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that I may know Him and the power of His resurrection, and the fellowship of His sufferings, being conformed to His death,</a:t>
            </a:r>
          </a:p>
        </p:txBody>
      </p:sp>
    </p:spTree>
    <p:extLst>
      <p:ext uri="{BB962C8B-B14F-4D97-AF65-F5344CB8AC3E}">
        <p14:creationId xmlns:p14="http://schemas.microsoft.com/office/powerpoint/2010/main" val="179897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加拉太书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6:14】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但我断不以别的夸口，只夸我们主耶稣基督的十字架。因这十字架，就我而论，世界已经钉在十字架上；就世界而论，我已经钉在十字架上。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forbid that I should boast except in the cross of our Lord Jesus Christ, by whom the world has been crucified to me, and I to the world.</a:t>
            </a:r>
          </a:p>
        </p:txBody>
      </p:sp>
    </p:spTree>
    <p:extLst>
      <p:ext uri="{BB962C8B-B14F-4D97-AF65-F5344CB8AC3E}">
        <p14:creationId xmlns:p14="http://schemas.microsoft.com/office/powerpoint/2010/main" val="34218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约翰一书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2:15-17】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不要爱世界和世界上的事。人若爱世界，爱父的心就不在他里面了。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Do not love the world or the things in the world. If anyone loves the world, the love of the Father is not in him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047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约翰一书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2:15-17】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因为凡世界上的事，就像肉体的情欲，眼目的情欲，并今生的骄傲，都不是从父来的，乃是从世界来的。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all that is in the world—the lust of the flesh, the lust of the eyes, and the pride of life—is not of the Father but is of the world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191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约翰一书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2:15-17】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这世界和其上的情欲都要过去，惟独遵行　神旨意的，是永远常存。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world is passing away, and the lust of it; but he who does the will of God abides forever.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309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4:8-10】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魔鬼又带祂上了一座最高的山，将世上的万国与万国的荣华都指给祂看，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Again, the devil took Him up on an exceedingly high mountain, and showed Him all the kingdoms of the world and their glory.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对祂说：“你若俯伏拜我，我就把这一切都赐给你。”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said to Him, “All these things I will give You if You will fall down and worship me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.”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756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4:8-10】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耶稣说：“撒但退去吧（“撒但”就是“抵挡”的意思，乃魔鬼的别名）！因为经上记着说：‘当拜主你的　神，单要侍奉祂。’”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him, “Away with you, Satan! For it is written, ‘You shall worship the Lord your God, and Him only you shall serve.’”</a:t>
            </a:r>
          </a:p>
        </p:txBody>
      </p:sp>
    </p:spTree>
    <p:extLst>
      <p:ext uri="{BB962C8B-B14F-4D97-AF65-F5344CB8AC3E}">
        <p14:creationId xmlns:p14="http://schemas.microsoft.com/office/powerpoint/2010/main" val="395918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1:8-25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但不知道你的意思，我就不愿意这样行，叫你的善行不是出于勉强，乃是出于甘心。</a:t>
            </a:r>
          </a:p>
          <a:p>
            <a:pPr algn="l">
              <a:lnSpc>
                <a:spcPct val="100000"/>
              </a:lnSpc>
            </a:pP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without your consent I wanted to do nothing, that your good deed might not be by compulsion, as it were, but voluntary</a:t>
            </a:r>
            <a:r>
              <a:rPr lang="en-US" altLang="zh-CN" sz="35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14000"/>
              </a:lnSpc>
            </a:pPr>
            <a:r>
              <a:rPr lang="en-US" altLang="zh-CN" sz="4000" b="1" dirty="0">
                <a:solidFill>
                  <a:schemeClr val="bg1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40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他暂时离开你，或者是叫你永远得着他，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perhaps he departed for a while for this purpose, that you might receive him forever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660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3:8】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不但如此，我也将万事当作有损的，因我以认识我主基督耶稣为至宝。我为祂已经丢弃万事，看作粪土，为要得着基督，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indeed I also count all things loss for the excellence of the knowledge of Christ Jesus my Lord, for whom I have suffered the loss of all things, and count them as rubbish, that I may gain Christ</a:t>
            </a:r>
          </a:p>
        </p:txBody>
      </p:sp>
    </p:spTree>
    <p:extLst>
      <p:ext uri="{BB962C8B-B14F-4D97-AF65-F5344CB8AC3E}">
        <p14:creationId xmlns:p14="http://schemas.microsoft.com/office/powerpoint/2010/main" val="251055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26:39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42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44】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祂就稍往前走，俯伏在地祷告说：“我父啊，倘若可行，求你叫这杯离开我；然而，不要照我的意思，只要照你的意思。”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went a little farther and fell on His face, and prayed, saying, “O My Father, if it is possible, let this cup pass from Me; nevertheless, not as I will, but as You will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.”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779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26:39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42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44】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第二次又去祷告说：“我父啊，这杯若不能离开我，必要我喝，就愿你的意旨成全。”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Again, a second time, He went away and prayed, saying, “O My Father, if this cup cannot pass away from Me unless I drink it, Your will be done.”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44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耶稣又离开他们去了。第三次祷告，说的话还是与先前一样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So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left them, went away again, and prayed the third time, saying the same words.</a:t>
            </a:r>
          </a:p>
        </p:txBody>
      </p:sp>
    </p:spTree>
    <p:extLst>
      <p:ext uri="{BB962C8B-B14F-4D97-AF65-F5344CB8AC3E}">
        <p14:creationId xmlns:p14="http://schemas.microsoft.com/office/powerpoint/2010/main" val="197830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9:23-24】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耶稣又对众人说：“若有人要跟从我，就当舍己，天天背起他的十字架来跟从我。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them all, “If anyone desires to come after Me, let him deny himself, and take up his cross daily, and follow Me.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因为凡要救自己生命的（“生命”或作“灵魂”。下同），必丧掉生命；凡为我丧掉生命的，必救了生命。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whoever desires to save his life will lose it, but whoever loses his life for My sake will save it.</a:t>
            </a:r>
          </a:p>
        </p:txBody>
      </p:sp>
    </p:spTree>
    <p:extLst>
      <p:ext uri="{BB962C8B-B14F-4D97-AF65-F5344CB8AC3E}">
        <p14:creationId xmlns:p14="http://schemas.microsoft.com/office/powerpoint/2010/main" val="413833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加拉太书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2:20a】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我已经与基督同钉十字架，现在活着的不再是我，乃是基督在我里面活着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have been crucified with Christ; it is no longer I who live, but Christ lives in me….</a:t>
            </a:r>
          </a:p>
        </p:txBody>
      </p:sp>
    </p:spTree>
    <p:extLst>
      <p:ext uri="{BB962C8B-B14F-4D97-AF65-F5344CB8AC3E}">
        <p14:creationId xmlns:p14="http://schemas.microsoft.com/office/powerpoint/2010/main" val="102706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加拉太书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 6:14,17】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但我断不以别的夸口，只夸我们主耶稣基督的十字架。因这十字架，就我而论，世界已经钉在十字架上；就世界而论，我已经钉在十字架上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forbid that I should boast except in the cross of our Lord Jesus Christ, by whom the world has been crucified to me, and I to the world.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从今以后，人都不要搅扰我，因为我身上带着耶稣的印记。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From now on let no one trouble me, for I bear in my body the marks of the Lord Jesus.</a:t>
            </a:r>
          </a:p>
        </p:txBody>
      </p:sp>
    </p:spTree>
    <p:extLst>
      <p:ext uri="{BB962C8B-B14F-4D97-AF65-F5344CB8AC3E}">
        <p14:creationId xmlns:p14="http://schemas.microsoft.com/office/powerpoint/2010/main" val="329599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15:36】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无知的人哪，你所种的若不死就不能生。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How foolish! What you sow does not come to life unless it dies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14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哥林多后书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身上常带着耶稣的死，使耶稣的生也显明在我们身上。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always carrying about in the body the dying of the Lord Jesus, that the life of Jesus also may be manifested in our body.</a:t>
            </a:r>
          </a:p>
        </p:txBody>
      </p:sp>
    </p:spTree>
    <p:extLst>
      <p:ext uri="{BB962C8B-B14F-4D97-AF65-F5344CB8AC3E}">
        <p14:creationId xmlns:p14="http://schemas.microsoft.com/office/powerpoint/2010/main" val="206147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提摩太后书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Timothy 2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若与基督同死，也必与祂同活。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This is a faithful saying: For if we died with Him, We shall also live with Him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253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加拉太书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2:20】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我已经与基督同钉十字架，现在活着的不再是我，乃是基督在我里面活着；并且我如今在肉身活着，是因信　神的儿子而活，祂是爱我，为我舍己。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have been crucified with Christ; it is no longer I who live, but Christ lives in me; and the life which I now live in the flesh I live by faith in the Son of God, who loved me and gave Himself for me.</a:t>
            </a:r>
          </a:p>
        </p:txBody>
      </p:sp>
    </p:spTree>
    <p:extLst>
      <p:ext uri="{BB962C8B-B14F-4D97-AF65-F5344CB8AC3E}">
        <p14:creationId xmlns:p14="http://schemas.microsoft.com/office/powerpoint/2010/main" val="233539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27952" y="248886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prstClr val="black"/>
                </a:solidFill>
              </a:rPr>
              <a:t>如鹿切慕溪水</a:t>
            </a:r>
            <a:endParaRPr lang="zh-CN" altLang="en-US" b="1" dirty="0" smtClean="0">
              <a:solidFill>
                <a:prstClr val="black"/>
              </a:solidFill>
            </a:endParaRPr>
          </a:p>
        </p:txBody>
      </p:sp>
      <p:pic>
        <p:nvPicPr>
          <p:cNvPr id="4" name="videoplayback (3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110" y="874986"/>
            <a:ext cx="8402868" cy="4727028"/>
          </a:xfrm>
        </p:spPr>
      </p:pic>
    </p:spTree>
    <p:extLst>
      <p:ext uri="{BB962C8B-B14F-4D97-AF65-F5344CB8AC3E}">
        <p14:creationId xmlns:p14="http://schemas.microsoft.com/office/powerpoint/2010/main" val="9531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1:8-25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不再是奴仆，乃是高过奴仆，是亲爱的兄弟。在我实在是如此，何况在你呢！这也不拘是按肉体说，是按主说。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 longer as a slave but more than a slave—a beloved brother, especially to me but how much more to you, both in the flesh and in the Lord.</a:t>
            </a:r>
          </a:p>
        </p:txBody>
      </p:sp>
    </p:spTree>
    <p:extLst>
      <p:ext uri="{BB962C8B-B14F-4D97-AF65-F5344CB8AC3E}">
        <p14:creationId xmlns:p14="http://schemas.microsoft.com/office/powerpoint/2010/main" val="139471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chemeClr val="bg1"/>
                </a:solidFill>
              </a:rPr>
              <a:t>报告事项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b="1" dirty="0" smtClean="0">
                <a:solidFill>
                  <a:schemeClr val="bg1"/>
                </a:solidFill>
              </a:rPr>
              <a:t>Announcement </a:t>
            </a:r>
          </a:p>
        </p:txBody>
      </p:sp>
    </p:spTree>
    <p:extLst>
      <p:ext uri="{BB962C8B-B14F-4D97-AF65-F5344CB8AC3E}">
        <p14:creationId xmlns:p14="http://schemas.microsoft.com/office/powerpoint/2010/main" val="4178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chemeClr val="bg1"/>
                </a:solidFill>
              </a:rPr>
              <a:t>信仰告白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b="1" dirty="0" smtClean="0">
                <a:solidFill>
                  <a:schemeClr val="bg1"/>
                </a:solidFill>
              </a:rPr>
              <a:t>Boise Chinese Christian Church </a:t>
            </a:r>
          </a:p>
        </p:txBody>
      </p:sp>
    </p:spTree>
    <p:extLst>
      <p:ext uri="{BB962C8B-B14F-4D97-AF65-F5344CB8AC3E}">
        <p14:creationId xmlns:p14="http://schemas.microsoft.com/office/powerpoint/2010/main" val="40214111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使徒信经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Apostles' Creed</a:t>
            </a:r>
            <a:endParaRPr lang="en-US" altLang="zh-CN" sz="36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853529"/>
              </p:ext>
            </p:extLst>
          </p:nvPr>
        </p:nvGraphicFramePr>
        <p:xfrm>
          <a:off x="83124" y="701963"/>
          <a:ext cx="8996220" cy="6068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0585"/>
                <a:gridCol w="5495635"/>
              </a:tblGrid>
              <a:tr h="6068291">
                <a:tc>
                  <a:txBody>
                    <a:bodyPr/>
                    <a:lstStyle/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我信上帝，全能的父，创造天地的主。</a:t>
                      </a:r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zh-CN" altLang="en-US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我信我主耶稣基督，上帝的独生子；</a:t>
                      </a:r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zh-CN" altLang="en-US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因着圣灵感孕，从童贞女马利亚所生；</a:t>
                      </a:r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zh-CN" altLang="en-US" sz="8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在本丢彼拉多手下受难，被钉在十字架上，受死，埋葬；</a:t>
                      </a:r>
                      <a:endParaRPr lang="zh-CN" altLang="en-US" sz="3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I believe in God the Father, Almighty, Maker of heaven and earth: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altLang="zh-CN" sz="800" dirty="0" smtClean="0"/>
                    </a:p>
                    <a:p>
                      <a:r>
                        <a:rPr lang="en-US" altLang="zh-CN" sz="3200" dirty="0" smtClean="0"/>
                        <a:t>And in Jesus Christ, his only begotten Son, our Lord:</a:t>
                      </a:r>
                    </a:p>
                    <a:p>
                      <a:endParaRPr lang="en-US" altLang="zh-CN" sz="800" dirty="0" smtClean="0"/>
                    </a:p>
                    <a:p>
                      <a:endParaRPr lang="en-US" altLang="zh-CN" sz="800" dirty="0" smtClean="0"/>
                    </a:p>
                    <a:p>
                      <a:endParaRPr lang="en-US" altLang="zh-CN" sz="800" dirty="0" smtClean="0"/>
                    </a:p>
                    <a:p>
                      <a:r>
                        <a:rPr lang="en-US" altLang="zh-CN" sz="3200" dirty="0" smtClean="0"/>
                        <a:t>Who was conceived by the Holy Ghost, born of the Virgin Mary:</a:t>
                      </a:r>
                    </a:p>
                    <a:p>
                      <a:endParaRPr lang="en-US" altLang="zh-CN" sz="800" dirty="0" smtClean="0"/>
                    </a:p>
                    <a:p>
                      <a:r>
                        <a:rPr lang="en-US" altLang="zh-CN" sz="3200" dirty="0" smtClean="0"/>
                        <a:t>Suffered under Pontius Pilate; was crucified, dead and buried: He descended into hell:</a:t>
                      </a:r>
                      <a:endParaRPr lang="zh-CN" altLang="en-US" sz="32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22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使徒信经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Apostles' Creed</a:t>
            </a:r>
            <a:endParaRPr lang="en-US" altLang="zh-CN" sz="36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398807"/>
              </p:ext>
            </p:extLst>
          </p:nvPr>
        </p:nvGraphicFramePr>
        <p:xfrm>
          <a:off x="83124" y="701963"/>
          <a:ext cx="8996220" cy="6068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0585"/>
                <a:gridCol w="5495635"/>
              </a:tblGrid>
              <a:tr h="6068291">
                <a:tc>
                  <a:txBody>
                    <a:bodyPr/>
                    <a:lstStyle/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降在阴间；第三天从死里复活；</a:t>
                      </a:r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zh-CN" altLang="en-US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后升天，坐在全能父上帝的右边；</a:t>
                      </a:r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zh-CN" altLang="en-US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将来必从那里降临，审判活人，死人。</a:t>
                      </a:r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zh-CN" altLang="en-US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我信圣灵；</a:t>
                      </a:r>
                      <a:endParaRPr lang="zh-CN" altLang="en-US" sz="3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The third day he rose again from the dead:</a:t>
                      </a:r>
                    </a:p>
                    <a:p>
                      <a:pPr marL="0" indent="0">
                        <a:buNone/>
                      </a:pPr>
                      <a:endParaRPr lang="en-US" altLang="zh-CN" sz="3200" dirty="0" smtClean="0"/>
                    </a:p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He ascended into heaven, and sits at the right hand of God the Father Almighty: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From thence he shall come to judge the quick and the dead:</a:t>
                      </a:r>
                    </a:p>
                    <a:p>
                      <a:pPr marL="0" indent="0">
                        <a:buNone/>
                      </a:pPr>
                      <a:endParaRPr lang="en-US" altLang="zh-CN" sz="3200" dirty="0" smtClean="0"/>
                    </a:p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I believe in the Holy Ghost: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87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使徒信经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Apostles' Creed</a:t>
            </a:r>
            <a:endParaRPr lang="en-US" altLang="zh-CN" sz="36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719614"/>
              </p:ext>
            </p:extLst>
          </p:nvPr>
        </p:nvGraphicFramePr>
        <p:xfrm>
          <a:off x="83124" y="701963"/>
          <a:ext cx="8996220" cy="6068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0585"/>
                <a:gridCol w="5495635"/>
              </a:tblGrid>
              <a:tr h="6068291">
                <a:tc>
                  <a:txBody>
                    <a:bodyPr/>
                    <a:lstStyle/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我信圣而公之教会；</a:t>
                      </a:r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我信圣徒相通；</a:t>
                      </a:r>
                    </a:p>
                    <a:p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我信罪得赦免，</a:t>
                      </a:r>
                    </a:p>
                    <a:p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我信身体复活；</a:t>
                      </a:r>
                    </a:p>
                    <a:p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我信永生。阿们！</a:t>
                      </a:r>
                      <a:endParaRPr lang="zh-CN" altLang="en-US" sz="3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 I believe in the holy universal church: </a:t>
                      </a:r>
                    </a:p>
                    <a:p>
                      <a:pPr marL="0" indent="0">
                        <a:buNone/>
                      </a:pPr>
                      <a:endParaRPr lang="en-US" altLang="zh-CN" sz="3200" dirty="0" smtClean="0"/>
                    </a:p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the communion of saints:</a:t>
                      </a:r>
                    </a:p>
                    <a:p>
                      <a:pPr marL="0" indent="0">
                        <a:buNone/>
                      </a:pPr>
                      <a:endParaRPr lang="en-US" altLang="zh-CN" sz="3200" dirty="0" smtClean="0"/>
                    </a:p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The forgiveness of sins:</a:t>
                      </a:r>
                    </a:p>
                    <a:p>
                      <a:pPr marL="0" indent="0">
                        <a:buNone/>
                      </a:pPr>
                      <a:endParaRPr lang="en-US" altLang="zh-CN" sz="3200" dirty="0" smtClean="0"/>
                    </a:p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The resurrection of the body:</a:t>
                      </a:r>
                    </a:p>
                    <a:p>
                      <a:pPr marL="0" indent="0">
                        <a:buNone/>
                      </a:pPr>
                      <a:endParaRPr lang="en-US" altLang="zh-CN" sz="3200" dirty="0" smtClean="0"/>
                    </a:p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And the life everlasting. Amen.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735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祝祷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Benediction</a:t>
            </a:r>
          </a:p>
          <a:p>
            <a:pPr algn="l">
              <a:lnSpc>
                <a:spcPct val="114000"/>
              </a:lnSpc>
            </a:pP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477869"/>
              </p:ext>
            </p:extLst>
          </p:nvPr>
        </p:nvGraphicFramePr>
        <p:xfrm>
          <a:off x="0" y="613775"/>
          <a:ext cx="9144000" cy="6244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5850"/>
                <a:gridCol w="5398150"/>
              </a:tblGrid>
              <a:tr h="6244225">
                <a:tc>
                  <a:txBody>
                    <a:bodyPr/>
                    <a:lstStyle/>
                    <a:p>
                      <a:r>
                        <a:rPr lang="en-US" altLang="zh-CN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【</a:t>
                      </a:r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民数记 </a:t>
                      </a:r>
                      <a:r>
                        <a:rPr lang="en-US" altLang="zh-CN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6:24-26】</a:t>
                      </a:r>
                    </a:p>
                    <a:p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愿耶和华赐福给你，保护你。</a:t>
                      </a:r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zh-CN" altLang="en-US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愿耶和华使他的脸光照你，赐恩给你。</a:t>
                      </a:r>
                      <a:endParaRPr lang="en-US" altLang="zh-CN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endParaRPr lang="zh-CN" altLang="en-US" sz="32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r>
                        <a:rPr lang="zh-CN" altLang="en-US" sz="3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愿耶和华向你仰脸，赐你平安。’</a:t>
                      </a:r>
                      <a:endParaRPr lang="zh-CN" altLang="en-US" sz="3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【Numbers 6:24-26】</a:t>
                      </a:r>
                    </a:p>
                    <a:p>
                      <a:pPr marL="0" indent="0">
                        <a:buNone/>
                      </a:pPr>
                      <a:endParaRPr lang="en-US" altLang="zh-CN" sz="3200" dirty="0" smtClean="0"/>
                    </a:p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“The Lord bless you and keep you;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The Lord make His face shine upon you, And be gracious to you;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zh-CN" sz="3200" dirty="0" smtClean="0"/>
                        <a:t>The Lord lift up His countenance upon you, And give you peace.”’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66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1:8-25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你若以我为同伴，就收纳他，如同收纳我一样。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then you count me as a partner, receive him as you would me.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他若亏负你，或欠你什么，都归在我的账上，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if he has wronged you or owes anything, put that on my account.</a:t>
            </a:r>
          </a:p>
        </p:txBody>
      </p:sp>
    </p:spTree>
    <p:extLst>
      <p:ext uri="{BB962C8B-B14F-4D97-AF65-F5344CB8AC3E}">
        <p14:creationId xmlns:p14="http://schemas.microsoft.com/office/powerpoint/2010/main" val="68719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1:8-25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我必偿还。这是我保罗亲笔写的。我并不用对你说，连你自己也是亏欠于我。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I, Paul, am writing with my own hand. I will repay—not to mention to you that you owe me even your own self besides.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兄弟啊，望你使我在主里因你得快乐（或作“益处”），并望你使我的心在基督里得畅快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Yes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, brother, let me have joy from you in the Lord; refresh my heart in the Lord.</a:t>
            </a:r>
          </a:p>
        </p:txBody>
      </p:sp>
    </p:spTree>
    <p:extLst>
      <p:ext uri="{BB962C8B-B14F-4D97-AF65-F5344CB8AC3E}">
        <p14:creationId xmlns:p14="http://schemas.microsoft.com/office/powerpoint/2010/main" val="4254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腓利门书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Philemon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1:8-25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我写信给你，深信你必顺服，知道你所要行的必过于我所说的。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Having confidence in your obedience, I write to you, knowing that you will do even more than I say.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此外，你还要给我预备住处，因为我盼望藉着你们的祷告，必蒙恩到你们那里去。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But, meanwhile, also prepare a guest room for me, for I trust that through your prayers I shall be granted to you.</a:t>
            </a:r>
          </a:p>
        </p:txBody>
      </p:sp>
    </p:spTree>
    <p:extLst>
      <p:ext uri="{BB962C8B-B14F-4D97-AF65-F5344CB8AC3E}">
        <p14:creationId xmlns:p14="http://schemas.microsoft.com/office/powerpoint/2010/main" val="39466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SimSun"/>
        <a:cs typeface=""/>
      </a:majorFont>
      <a:minorFont>
        <a:latin typeface="Garamond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4291</TotalTime>
  <Words>4092</Words>
  <Application>Microsoft Macintosh PowerPoint</Application>
  <PresentationFormat>On-screen Show (4:3)</PresentationFormat>
  <Paragraphs>311</Paragraphs>
  <Slides>65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65</vt:i4>
      </vt:variant>
    </vt:vector>
  </HeadingPairs>
  <TitlesOfParts>
    <vt:vector size="82" baseType="lpstr">
      <vt:lpstr>Calibri</vt:lpstr>
      <vt:lpstr>Calibri Light</vt:lpstr>
      <vt:lpstr>Garamond</vt:lpstr>
      <vt:lpstr>Heiti SC Light</vt:lpstr>
      <vt:lpstr>Roboto Condensed</vt:lpstr>
      <vt:lpstr>SimHei</vt:lpstr>
      <vt:lpstr>SimSun</vt:lpstr>
      <vt:lpstr>Times New Roman</vt:lpstr>
      <vt:lpstr>Wingdings</vt:lpstr>
      <vt:lpstr>宋体</vt:lpstr>
      <vt:lpstr>微软雅黑</vt:lpstr>
      <vt:lpstr>新細明體</vt:lpstr>
      <vt:lpstr>黑体</vt:lpstr>
      <vt:lpstr>Arial</vt:lpstr>
      <vt:lpstr>Office 主题</vt:lpstr>
      <vt:lpstr>Office Theme</vt:lpstr>
      <vt:lpstr>Stream</vt:lpstr>
      <vt:lpstr>腓利门书 Philemon_3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死的印记  Marked with Death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报告事项</vt:lpstr>
      <vt:lpstr>信仰告白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Microsoft Office User</cp:lastModifiedBy>
  <cp:revision>506</cp:revision>
  <dcterms:created xsi:type="dcterms:W3CDTF">2018-02-16T18:09:56Z</dcterms:created>
  <dcterms:modified xsi:type="dcterms:W3CDTF">2020-04-05T07:08:53Z</dcterms:modified>
</cp:coreProperties>
</file>