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3810" r:id="rId2"/>
    <p:sldId id="3812" r:id="rId3"/>
    <p:sldId id="3813" r:id="rId4"/>
    <p:sldId id="3814" r:id="rId5"/>
    <p:sldId id="3815" r:id="rId6"/>
    <p:sldId id="3816" r:id="rId7"/>
    <p:sldId id="3817" r:id="rId8"/>
    <p:sldId id="3818" r:id="rId9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083E6E3-FA7D-4D7B-A595-EF9225AFEA82}" styleName="浅色样式 1 - 强调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32054" autoAdjust="0"/>
    <p:restoredTop sz="94660"/>
  </p:normalViewPr>
  <p:slideViewPr>
    <p:cSldViewPr snapToGrid="0">
      <p:cViewPr varScale="1">
        <p:scale>
          <a:sx n="68" d="100"/>
          <a:sy n="68" d="100"/>
        </p:scale>
        <p:origin x="78" y="156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2023/10/15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204598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2023/10/15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279505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2023/10/15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00490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2023/10/15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473520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2023/10/15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582396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2023/10/15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751895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2023/10/15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537786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2023/10/15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783610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2023/10/15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59669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2023/10/15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744283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2023/10/15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654060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48BE71-93B8-4E6C-B256-1FF6E6ECD4B6}" type="datetimeFigureOut">
              <a:rPr lang="zh-CN" altLang="en-US" smtClean="0"/>
              <a:t>2023/10/15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837444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200000"/>
              </a:lnSpc>
            </a:pPr>
            <a:r>
              <a:rPr lang="zh-CN" altLang="en-US" sz="34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有效的恩</a:t>
            </a:r>
            <a:r>
              <a:rPr lang="zh-CN" altLang="en-US" sz="34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召</a:t>
            </a:r>
          </a:p>
          <a:p>
            <a:pPr algn="l">
              <a:lnSpc>
                <a:spcPct val="150000"/>
              </a:lnSpc>
            </a:pPr>
            <a:r>
              <a:rPr lang="en-US" altLang="zh-CN" sz="34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4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罗</a:t>
            </a:r>
            <a:r>
              <a:rPr lang="en-US" altLang="zh-CN" sz="34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Rom 8:30】</a:t>
            </a:r>
          </a:p>
          <a:p>
            <a:pPr algn="l">
              <a:lnSpc>
                <a:spcPct val="150000"/>
              </a:lnSpc>
            </a:pPr>
            <a:r>
              <a:rPr lang="zh-CN" altLang="en-US" sz="3400" b="1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预先所定下的人又召他们来，所召来的人又称他们为义，所称为义的人又叫他们得荣耀。</a:t>
            </a:r>
          </a:p>
          <a:p>
            <a:pPr algn="l">
              <a:lnSpc>
                <a:spcPct val="150000"/>
              </a:lnSpc>
            </a:pPr>
            <a:r>
              <a:rPr lang="en-US" altLang="zh-CN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Moreover whom He predestined, these He also called; whom He called, these He also justified; and whom He justified, these He also glorified.</a:t>
            </a:r>
          </a:p>
        </p:txBody>
      </p:sp>
    </p:spTree>
    <p:extLst>
      <p:ext uri="{BB962C8B-B14F-4D97-AF65-F5344CB8AC3E}">
        <p14:creationId xmlns:p14="http://schemas.microsoft.com/office/powerpoint/2010/main" val="4237898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sz="36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神</a:t>
            </a:r>
            <a:r>
              <a:rPr lang="zh-CN" altLang="en-US" sz="36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的呼召</a:t>
            </a:r>
          </a:p>
          <a:p>
            <a:pPr marL="571500" indent="-5715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36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不是</a:t>
            </a:r>
            <a:r>
              <a:rPr lang="zh-CN" altLang="en-US" sz="3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福音邀请（福音呼召</a:t>
            </a:r>
            <a:r>
              <a:rPr lang="en-US" altLang="zh-CN" sz="3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Gospel Call</a:t>
            </a:r>
            <a:r>
              <a:rPr lang="zh-CN" altLang="en-US" sz="3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）</a:t>
            </a:r>
          </a:p>
          <a:p>
            <a:pPr marL="571500" indent="-5715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36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是</a:t>
            </a:r>
            <a:r>
              <a:rPr lang="zh-CN" altLang="en-US" sz="3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有效恩召（</a:t>
            </a:r>
            <a:r>
              <a:rPr lang="en-US" altLang="zh-CN" sz="3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effective calling</a:t>
            </a:r>
            <a:r>
              <a:rPr lang="zh-CN" altLang="en-US" sz="3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）</a:t>
            </a:r>
          </a:p>
          <a:p>
            <a:pPr marL="571500" indent="-5715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36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完全</a:t>
            </a:r>
            <a:r>
              <a:rPr lang="zh-CN" altLang="en-US" sz="3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是神的作为</a:t>
            </a:r>
          </a:p>
          <a:p>
            <a:pPr marL="571500" indent="-5715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36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有效</a:t>
            </a:r>
            <a:r>
              <a:rPr lang="zh-CN" altLang="en-US" sz="3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恩召通过人所传讲的福音邀请（福音呼召）临到众人</a:t>
            </a:r>
          </a:p>
          <a:p>
            <a:pPr algn="l">
              <a:lnSpc>
                <a:spcPct val="150000"/>
              </a:lnSpc>
            </a:pPr>
            <a:endParaRPr lang="zh-CN" altLang="en-US" sz="3600" b="1" u="sng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020602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50000"/>
              </a:lnSpc>
            </a:pPr>
            <a:endParaRPr lang="zh-CN" altLang="en-US" sz="3600" b="1" u="sng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  <p:graphicFrame>
        <p:nvGraphicFramePr>
          <p:cNvPr id="3" name="表格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19191067"/>
              </p:ext>
            </p:extLst>
          </p:nvPr>
        </p:nvGraphicFramePr>
        <p:xfrm>
          <a:off x="0" y="87088"/>
          <a:ext cx="9024260" cy="6610871"/>
        </p:xfrm>
        <a:graphic>
          <a:graphicData uri="http://schemas.openxmlformats.org/drawingml/2006/table">
            <a:tbl>
              <a:tblPr firstRow="1" firstCol="1" bandRow="1"/>
              <a:tblGrid>
                <a:gridCol w="4680861"/>
                <a:gridCol w="4343399"/>
              </a:tblGrid>
              <a:tr h="2276189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zh-CN" sz="2800" kern="1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微软雅黑" panose="020B0503020204020204" pitchFamily="34" charset="-122"/>
                          <a:cs typeface="Calibri"/>
                        </a:rPr>
                        <a:t>福音</a:t>
                      </a:r>
                      <a:r>
                        <a:rPr lang="zh-CN" sz="2800" kern="10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微软雅黑" panose="020B0503020204020204" pitchFamily="34" charset="-122"/>
                          <a:cs typeface="Calibri"/>
                        </a:rPr>
                        <a:t>邀请</a:t>
                      </a:r>
                      <a:endParaRPr lang="en-US" altLang="zh-CN" sz="2800" kern="100" dirty="0" smtClean="0">
                        <a:solidFill>
                          <a:schemeClr val="bg1"/>
                        </a:solidFill>
                        <a:effectLst/>
                        <a:latin typeface="+mn-lt"/>
                        <a:ea typeface="微软雅黑" panose="020B0503020204020204" pitchFamily="34" charset="-122"/>
                        <a:cs typeface="Calibri"/>
                      </a:endParaRPr>
                    </a:p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zh-CN" altLang="zh-CN" sz="2800" kern="10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微软雅黑" panose="020B0503020204020204" pitchFamily="34" charset="-122"/>
                          <a:cs typeface="Calibri"/>
                        </a:rPr>
                        <a:t>（福音呼召</a:t>
                      </a:r>
                      <a:r>
                        <a:rPr lang="en-US" altLang="zh-CN" sz="2800" kern="10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微软雅黑" panose="020B0503020204020204" pitchFamily="34" charset="-122"/>
                          <a:cs typeface="Calibri"/>
                        </a:rPr>
                        <a:t>Gospel Call</a:t>
                      </a:r>
                      <a:r>
                        <a:rPr lang="zh-CN" altLang="en-US" sz="2800" kern="10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微软雅黑" panose="020B0503020204020204" pitchFamily="34" charset="-122"/>
                          <a:cs typeface="Calibri"/>
                        </a:rPr>
                        <a:t>，</a:t>
                      </a:r>
                      <a:r>
                        <a:rPr lang="zh-CN" sz="2800" kern="10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微软雅黑" panose="020B0503020204020204" pitchFamily="34" charset="-122"/>
                          <a:cs typeface="Calibri"/>
                        </a:rPr>
                        <a:t>外在</a:t>
                      </a:r>
                      <a:r>
                        <a:rPr lang="zh-CN" sz="2800" kern="1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微软雅黑" panose="020B0503020204020204" pitchFamily="34" charset="-122"/>
                          <a:cs typeface="Calibri"/>
                        </a:rPr>
                        <a:t>的呼召</a:t>
                      </a:r>
                      <a:r>
                        <a:rPr lang="en-US" sz="2800" kern="1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微软雅黑" panose="020B0503020204020204" pitchFamily="34" charset="-122"/>
                          <a:cs typeface="Calibri"/>
                        </a:rPr>
                        <a:t>External calling</a:t>
                      </a:r>
                      <a:r>
                        <a:rPr lang="zh-CN" sz="2800" kern="1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微软雅黑" panose="020B0503020204020204" pitchFamily="34" charset="-122"/>
                          <a:cs typeface="Calibri"/>
                        </a:rPr>
                        <a:t>，普遍呼召 </a:t>
                      </a:r>
                      <a:r>
                        <a:rPr lang="en-US" sz="2800" kern="1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微软雅黑" panose="020B0503020204020204" pitchFamily="34" charset="-122"/>
                          <a:cs typeface="Calibri"/>
                        </a:rPr>
                        <a:t>general </a:t>
                      </a:r>
                      <a:r>
                        <a:rPr lang="en-US" sz="2800" kern="10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微软雅黑" panose="020B0503020204020204" pitchFamily="34" charset="-122"/>
                          <a:cs typeface="Calibri"/>
                        </a:rPr>
                        <a:t>calling</a:t>
                      </a:r>
                      <a:r>
                        <a:rPr lang="zh-CN" sz="2800" kern="10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微软雅黑" panose="020B0503020204020204" pitchFamily="34" charset="-122"/>
                          <a:cs typeface="Calibri"/>
                        </a:rPr>
                        <a:t>）</a:t>
                      </a:r>
                      <a:endParaRPr lang="zh-CN" sz="2800" kern="100" dirty="0">
                        <a:solidFill>
                          <a:schemeClr val="bg1"/>
                        </a:solidFill>
                        <a:effectLst/>
                        <a:latin typeface="+mn-lt"/>
                        <a:ea typeface="微软雅黑" panose="020B0503020204020204" pitchFamily="34" charset="-122"/>
                        <a:cs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zh-CN" sz="2800" kern="100">
                          <a:solidFill>
                            <a:schemeClr val="bg1"/>
                          </a:solidFill>
                          <a:effectLst/>
                          <a:latin typeface="+mn-lt"/>
                          <a:ea typeface="微软雅黑" panose="020B0503020204020204" pitchFamily="34" charset="-122"/>
                          <a:cs typeface="Calibri"/>
                        </a:rPr>
                        <a:t>有效恩召</a:t>
                      </a:r>
                      <a:r>
                        <a:rPr lang="en-US" sz="2800" kern="100">
                          <a:solidFill>
                            <a:schemeClr val="bg1"/>
                          </a:solidFill>
                          <a:effectLst/>
                          <a:latin typeface="+mn-lt"/>
                          <a:ea typeface="微软雅黑" panose="020B0503020204020204" pitchFamily="34" charset="-122"/>
                          <a:cs typeface="Calibri"/>
                        </a:rPr>
                        <a:t>effective calling </a:t>
                      </a:r>
                      <a:endParaRPr lang="zh-CN" sz="2800" kern="100">
                        <a:solidFill>
                          <a:schemeClr val="bg1"/>
                        </a:solidFill>
                        <a:effectLst/>
                        <a:latin typeface="+mn-lt"/>
                        <a:ea typeface="微软雅黑" panose="020B0503020204020204" pitchFamily="34" charset="-122"/>
                        <a:cs typeface="Calibri"/>
                      </a:endParaRPr>
                    </a:p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zh-CN" sz="2800" kern="100">
                          <a:solidFill>
                            <a:schemeClr val="bg1"/>
                          </a:solidFill>
                          <a:effectLst/>
                          <a:latin typeface="+mn-lt"/>
                          <a:ea typeface="微软雅黑" panose="020B0503020204020204" pitchFamily="34" charset="-122"/>
                          <a:cs typeface="Calibri"/>
                        </a:rPr>
                        <a:t>（内在呼召 </a:t>
                      </a:r>
                      <a:r>
                        <a:rPr lang="en-US" sz="2800" kern="100">
                          <a:solidFill>
                            <a:schemeClr val="bg1"/>
                          </a:solidFill>
                          <a:effectLst/>
                          <a:latin typeface="+mn-lt"/>
                          <a:ea typeface="微软雅黑" panose="020B0503020204020204" pitchFamily="34" charset="-122"/>
                          <a:cs typeface="Calibri"/>
                        </a:rPr>
                        <a:t>internal calling</a:t>
                      </a:r>
                      <a:r>
                        <a:rPr lang="zh-CN" sz="2800" kern="100">
                          <a:solidFill>
                            <a:schemeClr val="bg1"/>
                          </a:solidFill>
                          <a:effectLst/>
                          <a:latin typeface="+mn-lt"/>
                          <a:ea typeface="微软雅黑" panose="020B0503020204020204" pitchFamily="34" charset="-122"/>
                          <a:cs typeface="Calibri"/>
                        </a:rPr>
                        <a:t>）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99547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zh-CN" sz="2800" kern="100">
                          <a:solidFill>
                            <a:schemeClr val="bg1"/>
                          </a:solidFill>
                          <a:effectLst/>
                          <a:latin typeface="+mn-lt"/>
                          <a:ea typeface="微软雅黑" panose="020B0503020204020204" pitchFamily="34" charset="-122"/>
                          <a:cs typeface="Calibri"/>
                        </a:rPr>
                        <a:t>人传讲福音信息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zh-CN" sz="2800" kern="100">
                          <a:solidFill>
                            <a:schemeClr val="bg1"/>
                          </a:solidFill>
                          <a:effectLst/>
                          <a:latin typeface="+mn-lt"/>
                          <a:ea typeface="微软雅黑" panose="020B0503020204020204" pitchFamily="34" charset="-122"/>
                          <a:cs typeface="Calibri"/>
                        </a:rPr>
                        <a:t>完全是神的作为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99547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zh-CN" sz="2800" kern="100">
                          <a:solidFill>
                            <a:schemeClr val="bg1"/>
                          </a:solidFill>
                          <a:effectLst/>
                          <a:latin typeface="+mn-lt"/>
                          <a:ea typeface="微软雅黑" panose="020B0503020204020204" pitchFamily="34" charset="-122"/>
                          <a:cs typeface="Calibri"/>
                        </a:rPr>
                        <a:t>临到所有人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zh-CN" sz="2800" kern="100">
                          <a:solidFill>
                            <a:schemeClr val="bg1"/>
                          </a:solidFill>
                          <a:effectLst/>
                          <a:latin typeface="+mn-lt"/>
                          <a:ea typeface="微软雅黑" panose="020B0503020204020204" pitchFamily="34" charset="-122"/>
                          <a:cs typeface="Calibri"/>
                        </a:rPr>
                        <a:t>只对预定得救的人有效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49303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zh-CN" sz="2800" kern="100">
                          <a:solidFill>
                            <a:schemeClr val="bg1"/>
                          </a:solidFill>
                          <a:effectLst/>
                          <a:latin typeface="+mn-lt"/>
                          <a:ea typeface="微软雅黑" panose="020B0503020204020204" pitchFamily="34" charset="-122"/>
                          <a:cs typeface="Calibri"/>
                        </a:rPr>
                        <a:t>被人听到，被人思想，但不会触及或改变所有人的内心（外在呼召）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zh-CN" sz="2800" kern="100">
                          <a:solidFill>
                            <a:schemeClr val="bg1"/>
                          </a:solidFill>
                          <a:effectLst/>
                          <a:latin typeface="+mn-lt"/>
                          <a:ea typeface="微软雅黑" panose="020B0503020204020204" pitchFamily="34" charset="-122"/>
                          <a:cs typeface="Calibri"/>
                        </a:rPr>
                        <a:t>触及改变人的内心（内在呼召）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86285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zh-CN" sz="2800" kern="1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微软雅黑" panose="020B0503020204020204" pitchFamily="34" charset="-122"/>
                          <a:cs typeface="Calibri"/>
                        </a:rPr>
                        <a:t>福音邀请一定包含有效恩召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zh-CN" sz="2800" kern="1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微软雅黑" panose="020B0503020204020204" pitchFamily="34" charset="-122"/>
                          <a:cs typeface="Calibri"/>
                        </a:rPr>
                        <a:t>有效恩召一定透过福音邀请发出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92060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sz="36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福音</a:t>
            </a:r>
            <a:r>
              <a:rPr lang="zh-CN" altLang="en-US" sz="36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邀请（福音呼召</a:t>
            </a:r>
            <a:r>
              <a:rPr lang="en-US" altLang="zh-CN" sz="36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Gospel Call</a:t>
            </a:r>
            <a:r>
              <a:rPr lang="zh-CN" altLang="en-US" sz="36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）的三要素：</a:t>
            </a:r>
          </a:p>
          <a:p>
            <a:pPr marL="742950" indent="-742950" algn="l">
              <a:lnSpc>
                <a:spcPct val="120000"/>
              </a:lnSpc>
              <a:buFont typeface="+mj-lt"/>
              <a:buAutoNum type="arabicPeriod"/>
            </a:pPr>
            <a:r>
              <a:rPr lang="zh-CN" altLang="en-US" sz="36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福音</a:t>
            </a:r>
            <a:r>
              <a:rPr lang="zh-CN" altLang="en-US" sz="3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的内容（事实）</a:t>
            </a:r>
          </a:p>
          <a:p>
            <a:pPr marL="1028700" lvl="1" indent="-571500" algn="l">
              <a:lnSpc>
                <a:spcPct val="120000"/>
              </a:lnSpc>
              <a:buFont typeface="+mj-lt"/>
              <a:buAutoNum type="alphaLcPeriod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	所有人都</a:t>
            </a:r>
            <a:r>
              <a:rPr lang="zh-CN" altLang="en-US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犯罪</a:t>
            </a:r>
            <a:endParaRPr lang="zh-CN" altLang="en-US" sz="32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1028700" lvl="1" indent="-571500" algn="l">
              <a:lnSpc>
                <a:spcPct val="120000"/>
              </a:lnSpc>
              <a:buFont typeface="+mj-lt"/>
              <a:buAutoNum type="alphaLcPeriod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	罪的刑罚就是</a:t>
            </a:r>
            <a:r>
              <a:rPr lang="zh-CN" altLang="en-US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死</a:t>
            </a:r>
            <a:endParaRPr lang="zh-CN" altLang="en-US" sz="32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1028700" lvl="1" indent="-571500" algn="l">
              <a:lnSpc>
                <a:spcPct val="120000"/>
              </a:lnSpc>
              <a:buFont typeface="+mj-lt"/>
              <a:buAutoNum type="alphaLcPeriod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	主</a:t>
            </a:r>
            <a:r>
              <a:rPr lang="zh-CN" altLang="en-US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耶稣的死与复活与人的关系</a:t>
            </a:r>
            <a:endParaRPr lang="en-US" altLang="zh-CN" sz="3200" b="1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lvl="1" algn="l">
              <a:lnSpc>
                <a:spcPct val="120000"/>
              </a:lnSpc>
            </a:pPr>
            <a:endParaRPr lang="zh-CN" altLang="en-US" sz="8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742950" indent="-742950" algn="l">
              <a:lnSpc>
                <a:spcPct val="120000"/>
              </a:lnSpc>
              <a:buFont typeface="+mj-lt"/>
              <a:buAutoNum type="arabicPeriod"/>
            </a:pPr>
            <a:r>
              <a:rPr lang="zh-CN" altLang="en-US" sz="36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邀请</a:t>
            </a:r>
            <a:r>
              <a:rPr lang="zh-CN" altLang="en-US" sz="3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人以认罪悔改信靠的心来回应主耶稣（福音的事实</a:t>
            </a:r>
            <a:r>
              <a:rPr lang="zh-CN" altLang="en-US" sz="36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）</a:t>
            </a:r>
            <a:endParaRPr lang="en-US" altLang="zh-CN" sz="3600" b="1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742950" indent="-742950" algn="l">
              <a:lnSpc>
                <a:spcPct val="120000"/>
              </a:lnSpc>
              <a:buFont typeface="+mj-lt"/>
              <a:buAutoNum type="arabicPeriod"/>
            </a:pPr>
            <a:endParaRPr lang="zh-CN" altLang="en-US" sz="8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742950" indent="-742950" algn="l">
              <a:lnSpc>
                <a:spcPct val="120000"/>
              </a:lnSpc>
              <a:buFont typeface="+mj-lt"/>
              <a:buAutoNum type="arabicPeriod"/>
            </a:pPr>
            <a:r>
              <a:rPr lang="zh-CN" altLang="en-US" sz="36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宣讲</a:t>
            </a:r>
            <a:r>
              <a:rPr lang="zh-CN" altLang="en-US" sz="3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罪的赦免以及得永生的应许</a:t>
            </a:r>
          </a:p>
          <a:p>
            <a:pPr algn="l">
              <a:lnSpc>
                <a:spcPct val="150000"/>
              </a:lnSpc>
            </a:pPr>
            <a:endParaRPr lang="zh-CN" altLang="en-US" sz="3600" b="1" u="sng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392060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sz="36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神</a:t>
            </a:r>
            <a:r>
              <a:rPr lang="zh-CN" altLang="en-US" sz="36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把人从什么样的光景中呼召出来呢？</a:t>
            </a:r>
          </a:p>
          <a:p>
            <a:pPr marL="571500" indent="-5715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3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从罪恶中，从黑暗里</a:t>
            </a:r>
          </a:p>
          <a:p>
            <a:pPr marL="571500" indent="-5715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3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从死亡（危险）中</a:t>
            </a:r>
          </a:p>
          <a:p>
            <a:pPr marL="571500" indent="-5715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3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从世界中</a:t>
            </a:r>
          </a:p>
          <a:p>
            <a:pPr algn="l">
              <a:lnSpc>
                <a:spcPct val="150000"/>
              </a:lnSpc>
            </a:pPr>
            <a:endParaRPr lang="zh-CN" altLang="en-US" sz="3600" b="1" u="sng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392060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20000"/>
              </a:lnSpc>
            </a:pPr>
            <a:r>
              <a:rPr lang="zh-CN" altLang="en-US" sz="30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神</a:t>
            </a:r>
            <a:r>
              <a:rPr lang="zh-CN" altLang="en-US" sz="30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呼召人做什么？</a:t>
            </a:r>
          </a:p>
          <a:p>
            <a:pPr marL="457200" indent="-45720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zh-CN" altLang="en-US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神呼召他们成为圣洁</a:t>
            </a:r>
          </a:p>
          <a:p>
            <a:pPr algn="l">
              <a:lnSpc>
                <a:spcPct val="120000"/>
              </a:lnSpc>
            </a:pPr>
            <a:r>
              <a:rPr lang="zh-CN" altLang="en-US" sz="30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（帖前四</a:t>
            </a:r>
            <a:r>
              <a:rPr lang="en-US" altLang="zh-CN" sz="30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7</a:t>
            </a:r>
            <a:r>
              <a:rPr lang="zh-CN" altLang="en-US" sz="30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）</a:t>
            </a:r>
            <a:r>
              <a:rPr lang="en-US" altLang="zh-CN" sz="30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"</a:t>
            </a:r>
            <a:r>
              <a:rPr lang="zh-CN" altLang="en-US" sz="3000" b="1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神召我们，本不是要我们沾染污秽，乃是要我们成为圣洁</a:t>
            </a:r>
            <a:r>
              <a:rPr lang="en-US" altLang="zh-CN" sz="30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"</a:t>
            </a:r>
            <a:r>
              <a:rPr lang="zh-CN" altLang="en-US" sz="30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。 </a:t>
            </a:r>
            <a:endParaRPr lang="zh-CN" altLang="en-US" sz="30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zh-CN" altLang="en-US" sz="30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</a:t>
            </a:r>
            <a:r>
              <a:rPr lang="zh-CN" altLang="en-US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	神呼召他们得荣耀</a:t>
            </a:r>
          </a:p>
          <a:p>
            <a:pPr algn="l">
              <a:lnSpc>
                <a:spcPct val="120000"/>
              </a:lnSpc>
            </a:pPr>
            <a:r>
              <a:rPr lang="en-US" altLang="zh-CN" sz="30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0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罗</a:t>
            </a:r>
            <a:r>
              <a:rPr lang="en-US" altLang="zh-CN" sz="30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Rom 8:30】</a:t>
            </a:r>
          </a:p>
          <a:p>
            <a:pPr algn="l">
              <a:lnSpc>
                <a:spcPct val="120000"/>
              </a:lnSpc>
            </a:pPr>
            <a:r>
              <a:rPr lang="zh-CN" altLang="en-US" sz="3000" b="1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预先所定下的人又召他们来，所召来的人又称他们为义，所称为义的人又叫他们得荣耀。</a:t>
            </a:r>
          </a:p>
          <a:p>
            <a:pPr algn="l">
              <a:lnSpc>
                <a:spcPct val="120000"/>
              </a:lnSpc>
            </a:pPr>
            <a:r>
              <a:rPr lang="en-US" altLang="zh-CN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Moreover whom He predestined, these He also called; whom He called, these He also justified; and whom He justified, these He also glorified.</a:t>
            </a:r>
          </a:p>
          <a:p>
            <a:pPr algn="l">
              <a:lnSpc>
                <a:spcPct val="150000"/>
              </a:lnSpc>
            </a:pPr>
            <a:endParaRPr lang="zh-CN" altLang="en-US" sz="3600" b="1" u="sng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783933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sz="36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有效</a:t>
            </a:r>
            <a:r>
              <a:rPr lang="zh-CN" altLang="en-US" sz="36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恩召的根源</a:t>
            </a:r>
          </a:p>
          <a:p>
            <a:pPr marL="571500" indent="-5715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3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神拣选的</a:t>
            </a:r>
            <a:r>
              <a:rPr lang="zh-CN" altLang="en-US" sz="36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爱</a:t>
            </a:r>
            <a:endParaRPr lang="en-US" altLang="zh-CN" sz="3600" b="1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571500" indent="-571500" algn="l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zh-CN" altLang="en-US" sz="36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50000"/>
              </a:lnSpc>
            </a:pPr>
            <a:r>
              <a:rPr lang="zh-CN" altLang="en-US" sz="36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有效</a:t>
            </a:r>
            <a:r>
              <a:rPr lang="zh-CN" altLang="en-US" sz="36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恩召的特征</a:t>
            </a:r>
          </a:p>
          <a:p>
            <a:pPr marL="571500" indent="-5715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3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大能的恩召</a:t>
            </a:r>
          </a:p>
          <a:p>
            <a:pPr marL="571500" indent="-5715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3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从上头来的恩召</a:t>
            </a:r>
          </a:p>
          <a:p>
            <a:pPr marL="571500" indent="-5715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3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不变的恩召</a:t>
            </a:r>
          </a:p>
          <a:p>
            <a:pPr algn="l">
              <a:lnSpc>
                <a:spcPct val="150000"/>
              </a:lnSpc>
            </a:pPr>
            <a:endParaRPr lang="zh-CN" altLang="en-US" sz="3600" b="1" u="sng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783933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20000"/>
              </a:lnSpc>
            </a:pPr>
            <a:r>
              <a:rPr lang="zh-CN" altLang="en-US" sz="3200" b="1" u="sng" spc="100" smtClean="0">
                <a:solidFill>
                  <a:schemeClr val="bg1"/>
                </a:solidFill>
                <a:ea typeface="微软雅黑" panose="020B0503020204020204" pitchFamily="34" charset="-122"/>
              </a:rPr>
              <a:t>怎样知道我们</a:t>
            </a:r>
            <a:r>
              <a:rPr lang="zh-CN" altLang="en-US" sz="32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是否蒙了有效的恩召？</a:t>
            </a:r>
          </a:p>
          <a:p>
            <a:pPr marL="457200" indent="-45720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是否产生认罪的</a:t>
            </a:r>
            <a:r>
              <a:rPr lang="zh-CN" altLang="en-US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心？</a:t>
            </a:r>
            <a:endParaRPr lang="zh-CN" altLang="en-US" sz="32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是否顺服神的呼召？</a:t>
            </a:r>
          </a:p>
          <a:p>
            <a:pPr marL="457200" indent="-45720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是否对于其他会引诱他离弃神的呼唤掩耳不听？</a:t>
            </a:r>
          </a:p>
          <a:p>
            <a:pPr marL="457200" indent="-45720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是否心中有平安的确据？</a:t>
            </a:r>
          </a:p>
          <a:p>
            <a:pPr marL="457200" indent="-45720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是否以感恩的心将一切荣耀归给神？</a:t>
            </a:r>
          </a:p>
          <a:p>
            <a:pPr marL="457200" indent="-45720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是否内心渴望自己的行事为人与蒙召的恩相称？</a:t>
            </a:r>
          </a:p>
          <a:p>
            <a:pPr algn="l">
              <a:lnSpc>
                <a:spcPct val="150000"/>
              </a:lnSpc>
            </a:pPr>
            <a:endParaRPr lang="zh-CN" altLang="en-US" sz="3600" b="1" u="sng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783933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12846</TotalTime>
  <Words>360</Words>
  <Application>Microsoft Office PowerPoint</Application>
  <PresentationFormat>On-screen Show (4:3)</PresentationFormat>
  <Paragraphs>55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微软雅黑</vt:lpstr>
      <vt:lpstr>宋体</vt:lpstr>
      <vt:lpstr>Arial</vt:lpstr>
      <vt:lpstr>Calibri</vt:lpstr>
      <vt:lpstr>Calibri Light</vt:lpstr>
      <vt:lpstr>Office 主题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Barnabas Feng</dc:creator>
  <cp:lastModifiedBy>BCCC</cp:lastModifiedBy>
  <cp:revision>1188</cp:revision>
  <dcterms:created xsi:type="dcterms:W3CDTF">2018-02-16T18:09:56Z</dcterms:created>
  <dcterms:modified xsi:type="dcterms:W3CDTF">2023-10-15T16:19:10Z</dcterms:modified>
</cp:coreProperties>
</file>