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3852" r:id="rId2"/>
    <p:sldId id="3865" r:id="rId3"/>
    <p:sldId id="3866" r:id="rId4"/>
    <p:sldId id="3867" r:id="rId5"/>
    <p:sldId id="3868" r:id="rId6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C083E6E3-FA7D-4D7B-A595-EF9225AFEA82}" styleName="浅色样式 1 - 强调 3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32054" autoAdjust="0"/>
    <p:restoredTop sz="94660"/>
  </p:normalViewPr>
  <p:slideViewPr>
    <p:cSldViewPr snapToGrid="0">
      <p:cViewPr>
        <p:scale>
          <a:sx n="90" d="100"/>
          <a:sy n="90" d="100"/>
        </p:scale>
        <p:origin x="-754" y="-58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 smtClean="0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204598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279505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00490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7473520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82396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8751895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537786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7836107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359669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744283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 smtClean="0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65406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D48BE71-93B8-4E6C-B256-1FF6E6ECD4B6}" type="datetimeFigureOut">
              <a:rPr lang="zh-CN" altLang="en-US" smtClean="0"/>
              <a:t>2025/1/26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7A37F7B-FA3F-4D66-AD08-677F8825BD23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837444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爱</a:t>
            </a:r>
            <a:endParaRPr lang="zh-CN" altLang="en-US" sz="32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欲望之爱（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of desire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仁爱（挚爱，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of benevolence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友爱（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of friendship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圣爱（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divine love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邻人之爱（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of neighbor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</p:txBody>
      </p:sp>
    </p:spTree>
    <p:extLst>
      <p:ext uri="{BB962C8B-B14F-4D97-AF65-F5344CB8AC3E}">
        <p14:creationId xmlns:p14="http://schemas.microsoft.com/office/powerpoint/2010/main" val="32307225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0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马太福音</a:t>
            </a:r>
            <a:r>
              <a:rPr lang="zh-CN" altLang="en-US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0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Matthew </a:t>
            </a:r>
            <a:r>
              <a:rPr lang="en-US" altLang="zh-CN" sz="30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22:37-39】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37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耶稣对他说：“你要尽心、尽性、尽意，爱主你的　神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Jesus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said to him, “‘You shall love the Lord your God with all your heart, with all your soul, and with all your mind.’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38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这是诫命中的第一，且是最大的</a:t>
            </a:r>
            <a:r>
              <a:rPr lang="zh-CN" altLang="en-US" sz="30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。</a:t>
            </a:r>
            <a:endParaRPr lang="en-US" altLang="zh-CN" sz="3000" b="1" spc="100" dirty="0" smtClean="0">
              <a:solidFill>
                <a:srgbClr val="FFFF00"/>
              </a:solidFill>
              <a:ea typeface="微软雅黑" panose="020B0503020204020204" pitchFamily="34" charset="-122"/>
            </a:endParaRPr>
          </a:p>
          <a:p>
            <a:pPr algn="l">
              <a:lnSpc>
                <a:spcPct val="120000"/>
              </a:lnSpc>
            </a:pPr>
            <a:r>
              <a:rPr lang="en-US" altLang="zh-CN" sz="30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This </a:t>
            </a: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is the first and great commandment.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39 </a:t>
            </a:r>
            <a:r>
              <a:rPr lang="zh-CN" altLang="en-US" sz="30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其次也相仿，就是要爱人如己。</a:t>
            </a:r>
          </a:p>
          <a:p>
            <a:pPr algn="l">
              <a:lnSpc>
                <a:spcPct val="120000"/>
              </a:lnSpc>
            </a:pPr>
            <a:r>
              <a:rPr lang="en-US" altLang="zh-CN" sz="30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And the second is like it: ‘You shall love your neighbor as yourself.’</a:t>
            </a: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50000"/>
              </a:lnSpc>
            </a:pP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圣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爱（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divine love</a:t>
            </a:r>
            <a:r>
              <a:rPr lang="zh-CN" altLang="en-US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）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</a:t>
            </a: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	</a:t>
            </a: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爱是神的恩赐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（认罪的）人爱（赦罪的）</a:t>
            </a:r>
            <a:r>
              <a:rPr lang="zh-CN" altLang="en-US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神</a:t>
            </a:r>
            <a:endParaRPr lang="en-US" altLang="zh-CN" sz="3200" b="1" spc="100" dirty="0" smtClean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lvl="2" algn="l">
              <a:lnSpc>
                <a:spcPct val="150000"/>
              </a:lnSpc>
            </a:pP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路 </a:t>
            </a:r>
            <a:r>
              <a:rPr lang="en-US" altLang="zh-CN" sz="2800" b="1" u="sng" spc="100" dirty="0" err="1" smtClean="0">
                <a:solidFill>
                  <a:schemeClr val="bg1"/>
                </a:solidFill>
                <a:ea typeface="微软雅黑" panose="020B0503020204020204" pitchFamily="34" charset="-122"/>
              </a:rPr>
              <a:t>Luk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7:37-48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】</a:t>
            </a:r>
            <a:r>
              <a:rPr lang="en-US" altLang="zh-CN" sz="28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21:15-17】</a:t>
            </a:r>
            <a:endParaRPr lang="zh-CN" altLang="en-US" sz="2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神是爱的源头</a:t>
            </a:r>
          </a:p>
          <a:p>
            <a:pPr lvl="2" algn="l">
              <a:lnSpc>
                <a:spcPct val="150000"/>
              </a:lnSpc>
            </a:pP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约壹</a:t>
            </a:r>
            <a:r>
              <a:rPr lang="zh-CN" altLang="en-US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 </a:t>
            </a:r>
            <a:r>
              <a:rPr lang="en-US" altLang="zh-CN" sz="2800" b="1" u="sng" spc="100" dirty="0" err="1">
                <a:solidFill>
                  <a:schemeClr val="bg1"/>
                </a:solidFill>
                <a:ea typeface="微软雅黑" panose="020B0503020204020204" pitchFamily="34" charset="-122"/>
              </a:rPr>
              <a:t>Jn</a:t>
            </a: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 4:16】</a:t>
            </a:r>
            <a:r>
              <a:rPr lang="zh-CN" altLang="en-US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　</a:t>
            </a:r>
          </a:p>
          <a:p>
            <a:pPr marL="457200" indent="-457200" algn="l">
              <a:lnSpc>
                <a:spcPct val="150000"/>
              </a:lnSpc>
              <a:buFont typeface="Arial" pitchFamily="34" charset="0"/>
              <a:buChar char="•"/>
            </a:pPr>
            <a:r>
              <a:rPr lang="zh-CN" altLang="en-US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	爱神表现为顺服神</a:t>
            </a:r>
          </a:p>
          <a:p>
            <a:pPr lvl="2" algn="l">
              <a:lnSpc>
                <a:spcPct val="150000"/>
              </a:lnSpc>
            </a:pPr>
            <a:r>
              <a:rPr lang="en-US" altLang="zh-CN" sz="28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28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约 </a:t>
            </a:r>
            <a:r>
              <a:rPr lang="en-US" altLang="zh-CN" sz="28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John 14:15, 21】</a:t>
            </a:r>
            <a:endParaRPr lang="en-US" altLang="zh-CN" sz="2800" b="1" u="sng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4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爱是恒久忍耐，又有恩慈；爱是不嫉妒，爱是不自夸，不张狂，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suffers long and is kind; love does not envy; love does not parade itself, is not puffed up;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5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不作害羞的事，不求自己的益处，不轻易发怒，不计算人的恶，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behave rudely, does not seek its own, is not provoked, thinks no evil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;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3621052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副标题 4"/>
          <p:cNvSpPr>
            <a:spLocks noGrp="1"/>
          </p:cNvSpPr>
          <p:nvPr>
            <p:ph type="subTitle" idx="1"/>
          </p:nvPr>
        </p:nvSpPr>
        <p:spPr>
          <a:xfrm>
            <a:off x="0" y="0"/>
            <a:ext cx="9144000" cy="6858000"/>
          </a:xfrm>
          <a:gradFill flip="none" rotWithShape="1">
            <a:gsLst>
              <a:gs pos="0">
                <a:schemeClr val="accent5">
                  <a:lumMod val="50000"/>
                </a:schemeClr>
              </a:gs>
              <a:gs pos="74000">
                <a:schemeClr val="accent5">
                  <a:lumMod val="75000"/>
                </a:schemeClr>
              </a:gs>
              <a:gs pos="83000">
                <a:schemeClr val="accent5">
                  <a:lumMod val="75000"/>
                </a:schemeClr>
              </a:gs>
              <a:gs pos="100000">
                <a:schemeClr val="accent5">
                  <a:lumMod val="75000"/>
                </a:schemeClr>
              </a:gs>
            </a:gsLst>
            <a:lin ang="18900000" scaled="1"/>
            <a:tileRect/>
          </a:gradFill>
        </p:spPr>
        <p:txBody>
          <a:bodyPr>
            <a:noAutofit/>
          </a:bodyPr>
          <a:lstStyle/>
          <a:p>
            <a:pPr algn="l">
              <a:lnSpc>
                <a:spcPct val="120000"/>
              </a:lnSpc>
            </a:pP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【</a:t>
            </a:r>
            <a:r>
              <a:rPr lang="zh-CN" altLang="en-US" sz="3200" b="1" u="sng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林前</a:t>
            </a:r>
            <a:r>
              <a:rPr lang="zh-CN" altLang="en-US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3200" b="1" u="sng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1Cor </a:t>
            </a:r>
            <a:r>
              <a:rPr lang="en-US" altLang="zh-CN" sz="3200" b="1" u="sng" spc="100" dirty="0">
                <a:solidFill>
                  <a:schemeClr val="bg1"/>
                </a:solidFill>
                <a:ea typeface="微软雅黑" panose="020B0503020204020204" pitchFamily="34" charset="-122"/>
              </a:rPr>
              <a:t>13:4-8a】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 smtClean="0">
                <a:solidFill>
                  <a:srgbClr val="FFFF00"/>
                </a:solidFill>
                <a:ea typeface="微软雅黑" panose="020B0503020204020204" pitchFamily="34" charset="-122"/>
              </a:rPr>
              <a:t>6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不喜欢不义，只喜欢真理；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does not rejoice in iniquity, but rejoices in the truth;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7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凡事包容，凡事相信，凡事盼望，凡事忍耐。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bears all things, believes all things, hopes all things, endures all things.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8a </a:t>
            </a:r>
            <a:r>
              <a:rPr lang="zh-CN" altLang="en-US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爱是永不止息</a:t>
            </a:r>
            <a:r>
              <a:rPr lang="en-US" altLang="zh-CN" sz="3200" b="1" spc="100" dirty="0">
                <a:solidFill>
                  <a:srgbClr val="FFFF00"/>
                </a:solidFill>
                <a:ea typeface="微软雅黑" panose="020B0503020204020204" pitchFamily="34" charset="-122"/>
              </a:rPr>
              <a:t>……</a:t>
            </a:r>
          </a:p>
          <a:p>
            <a:pPr algn="l">
              <a:lnSpc>
                <a:spcPct val="120000"/>
              </a:lnSpc>
            </a:pPr>
            <a:r>
              <a:rPr lang="en-US" altLang="zh-CN" sz="3200" b="1" spc="100" dirty="0">
                <a:solidFill>
                  <a:schemeClr val="bg1"/>
                </a:solidFill>
                <a:ea typeface="微软雅黑" panose="020B0503020204020204" pitchFamily="34" charset="-122"/>
              </a:rPr>
              <a:t>Love never </a:t>
            </a:r>
            <a:r>
              <a:rPr lang="en-US" altLang="zh-CN" sz="3200" b="1" spc="100" dirty="0" smtClean="0">
                <a:solidFill>
                  <a:schemeClr val="bg1"/>
                </a:solidFill>
                <a:ea typeface="微软雅黑" panose="020B0503020204020204" pitchFamily="34" charset="-122"/>
              </a:rPr>
              <a:t>fails….</a:t>
            </a:r>
            <a:endParaRPr lang="en-US" altLang="zh-CN" sz="3200" b="1" spc="100" dirty="0">
              <a:solidFill>
                <a:schemeClr val="bg1"/>
              </a:solidFill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4009739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12954</TotalTime>
  <Words>186</Words>
  <Application>Microsoft Office PowerPoint</Application>
  <PresentationFormat>全屏显示(4:3)</PresentationFormat>
  <Paragraphs>33</Paragraphs>
  <Slides>5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6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Barnabas Feng</dc:creator>
  <cp:lastModifiedBy>user</cp:lastModifiedBy>
  <cp:revision>1262</cp:revision>
  <dcterms:created xsi:type="dcterms:W3CDTF">2018-02-16T18:09:56Z</dcterms:created>
  <dcterms:modified xsi:type="dcterms:W3CDTF">2025-01-26T08:16:19Z</dcterms:modified>
</cp:coreProperties>
</file>