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802" r:id="rId1"/>
  </p:sldMasterIdLst>
  <p:notesMasterIdLst>
    <p:notesMasterId r:id="rId22"/>
  </p:notesMasterIdLst>
  <p:sldIdLst>
    <p:sldId id="2214" r:id="rId2"/>
    <p:sldId id="3707" r:id="rId3"/>
    <p:sldId id="4126" r:id="rId4"/>
    <p:sldId id="4127" r:id="rId5"/>
    <p:sldId id="4128" r:id="rId6"/>
    <p:sldId id="4092" r:id="rId7"/>
    <p:sldId id="4111" r:id="rId8"/>
    <p:sldId id="4112" r:id="rId9"/>
    <p:sldId id="4129" r:id="rId10"/>
    <p:sldId id="4093" r:id="rId11"/>
    <p:sldId id="4130" r:id="rId12"/>
    <p:sldId id="4094" r:id="rId13"/>
    <p:sldId id="4131" r:id="rId14"/>
    <p:sldId id="4113" r:id="rId15"/>
    <p:sldId id="4132" r:id="rId16"/>
    <p:sldId id="4095" r:id="rId17"/>
    <p:sldId id="4096" r:id="rId18"/>
    <p:sldId id="4133" r:id="rId19"/>
    <p:sldId id="4134" r:id="rId20"/>
    <p:sldId id="4135" r:id="rId21"/>
  </p:sldIdLst>
  <p:sldSz cx="9144000" cy="6858000" type="screen4x3"/>
  <p:notesSz cx="6858000" cy="9144000"/>
  <p:embeddedFontLst>
    <p:embeddedFont>
      <p:font typeface="Microsoft YaHei" panose="020B0503020204020204" pitchFamily="34" charset="-122"/>
      <p:regular r:id="rId23"/>
      <p:bold r:id="rId24"/>
    </p:embeddedFont>
    <p:embeddedFont>
      <p:font typeface="Garamond" panose="02020404030301010803" pitchFamily="18"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7" roundtripDataSignature="AMtx7miyKe+56/5ovK4GAMSkel57pMWz+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FF15C5D-F3A4-49FD-99AA-03DFA3AA8EE0}">
  <a:tblStyle styleId="{FFF15C5D-F3A4-49FD-99AA-03DFA3AA8EE0}"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69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97"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100" Type="http://schemas.openxmlformats.org/officeDocument/2006/relationships/theme" Target="theme/theme1.xml"/><Relationship Id="rId8" Type="http://schemas.openxmlformats.org/officeDocument/2006/relationships/slide" Target="slides/slide7.xml"/><Relationship Id="rId9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39801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756028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2769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34444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2025/7/20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94847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2025/7/20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20093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2025/7/20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939643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2025/7/20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97654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2025/7/20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773415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2025/7/20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76731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2025/7/20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33363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2025/7/20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52619509"/>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神任凭他们</a:t>
            </a:r>
            <a:r>
              <a:rPr lang="en-US" altLang="zh-CN" sz="4600" b="1" dirty="0">
                <a:solidFill>
                  <a:srgbClr val="FFFF00"/>
                </a:solidFill>
                <a:latin typeface="微软雅黑" panose="020B0503020204020204" pitchFamily="34" charset="-122"/>
                <a:ea typeface="微软雅黑" panose="020B0503020204020204" pitchFamily="34" charset="-122"/>
              </a:rPr>
              <a:t>……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God Gave Them Up….</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7/20/2025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撒母耳记下</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2 Samuel 11:2-5】</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一日，太阳平西，大卫从床上起来，在王宫的平顶上游行，看见一个妇人沐浴，容貌甚美。</a:t>
            </a:r>
          </a:p>
          <a:p>
            <a:pPr algn="l">
              <a:lnSpc>
                <a:spcPct val="100000"/>
              </a:lnSpc>
            </a:pPr>
            <a:r>
              <a:rPr lang="en-US" altLang="zh-CN" sz="3200" b="1" dirty="0">
                <a:solidFill>
                  <a:schemeClr val="bg1"/>
                </a:solidFill>
                <a:ea typeface="微软雅黑" panose="020B0503020204020204" pitchFamily="34" charset="-122"/>
              </a:rPr>
              <a:t>Then it happened one evening that David arose from his bed and walked on the roof of the king’s house. And from the roof he saw a woman bathing, and the woman was very beautiful to behold.</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大卫就差人打听那妇人是谁。有人说：“她是以连的女儿，赫人乌利亚的妻拔示巴。” </a:t>
            </a:r>
          </a:p>
          <a:p>
            <a:pPr algn="l">
              <a:lnSpc>
                <a:spcPct val="100000"/>
              </a:lnSpc>
            </a:pPr>
            <a:r>
              <a:rPr lang="en-US" altLang="zh-CN" sz="3200" b="1" dirty="0">
                <a:solidFill>
                  <a:schemeClr val="bg1"/>
                </a:solidFill>
                <a:ea typeface="微软雅黑" panose="020B0503020204020204" pitchFamily="34" charset="-122"/>
              </a:rPr>
              <a:t>So David sent and inquired about the woman. And someone said, “Is this not Bathsheba, the daughter of </a:t>
            </a:r>
            <a:r>
              <a:rPr lang="en-US" altLang="zh-CN" sz="3200" b="1" dirty="0" err="1">
                <a:solidFill>
                  <a:schemeClr val="bg1"/>
                </a:solidFill>
                <a:ea typeface="微软雅黑" panose="020B0503020204020204" pitchFamily="34" charset="-122"/>
              </a:rPr>
              <a:t>Eliam</a:t>
            </a:r>
            <a:r>
              <a:rPr lang="en-US" altLang="zh-CN" sz="3200" b="1" dirty="0">
                <a:solidFill>
                  <a:schemeClr val="bg1"/>
                </a:solidFill>
                <a:ea typeface="微软雅黑" panose="020B0503020204020204" pitchFamily="34" charset="-122"/>
              </a:rPr>
              <a:t>, the wife of Uriah the Hittite?”</a:t>
            </a:r>
          </a:p>
        </p:txBody>
      </p:sp>
    </p:spTree>
    <p:extLst>
      <p:ext uri="{BB962C8B-B14F-4D97-AF65-F5344CB8AC3E}">
        <p14:creationId xmlns:p14="http://schemas.microsoft.com/office/powerpoint/2010/main" val="1373810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撒母耳记下</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2 Samuel 11:2-5】</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大卫差人去，将妇人接来。那时她的月经才得洁净。她来了，大卫与她同房，她就回家去了。</a:t>
            </a:r>
          </a:p>
          <a:p>
            <a:pPr algn="l">
              <a:lnSpc>
                <a:spcPct val="112000"/>
              </a:lnSpc>
            </a:pPr>
            <a:r>
              <a:rPr lang="en-US" altLang="zh-CN" sz="3200" b="1" dirty="0">
                <a:solidFill>
                  <a:schemeClr val="bg1"/>
                </a:solidFill>
                <a:ea typeface="微软雅黑" panose="020B0503020204020204" pitchFamily="34" charset="-122"/>
              </a:rPr>
              <a:t>Then David sent messengers, and took her; and she came to him, and he lay with her, for she was cleansed from her impurity; and she returned to her house.</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于是她怀了孕，打发人去告诉大卫说：“我怀了孕。”</a:t>
            </a:r>
          </a:p>
          <a:p>
            <a:pPr algn="l">
              <a:lnSpc>
                <a:spcPct val="112000"/>
              </a:lnSpc>
            </a:pPr>
            <a:r>
              <a:rPr lang="en-US" altLang="zh-CN" sz="3200" b="1" dirty="0">
                <a:solidFill>
                  <a:schemeClr val="bg1"/>
                </a:solidFill>
                <a:ea typeface="微软雅黑" panose="020B0503020204020204" pitchFamily="34" charset="-122"/>
              </a:rPr>
              <a:t>And the woman conceived; so she sent and told David, and said, “I am with child.”</a:t>
            </a:r>
          </a:p>
        </p:txBody>
      </p:sp>
    </p:spTree>
    <p:extLst>
      <p:ext uri="{BB962C8B-B14F-4D97-AF65-F5344CB8AC3E}">
        <p14:creationId xmlns:p14="http://schemas.microsoft.com/office/powerpoint/2010/main" val="3351539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撒母耳记下</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2 Samuel 12:9-12】</a:t>
            </a:r>
          </a:p>
          <a:p>
            <a:pPr algn="l">
              <a:lnSpc>
                <a:spcPct val="112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你为什么藐视耶和华的命令，行祂眼中看为恶的事呢？你借亚扪人的刀杀害赫人乌利亚，又娶了他的妻为妻。</a:t>
            </a:r>
            <a:r>
              <a:rPr lang="en-US" altLang="zh-CN" sz="3000" b="1" dirty="0">
                <a:solidFill>
                  <a:schemeClr val="bg1"/>
                </a:solidFill>
                <a:ea typeface="微软雅黑" panose="020B0503020204020204" pitchFamily="34" charset="-122"/>
              </a:rPr>
              <a:t>Why have you despised the commandment of the Lord, to do evil in His sight? You have killed Uriah the Hittite with the sword; you have taken his wife to be your wife, and have killed him with the sword of the people of Ammon.</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你既藐视我，娶了赫人乌利亚的妻为妻，所以刀剑必永不离开你的家。’ </a:t>
            </a:r>
            <a:r>
              <a:rPr lang="en-US" altLang="zh-CN" sz="3000" b="1" dirty="0">
                <a:solidFill>
                  <a:schemeClr val="bg1"/>
                </a:solidFill>
                <a:ea typeface="微软雅黑" panose="020B0503020204020204" pitchFamily="34" charset="-122"/>
              </a:rPr>
              <a:t>Now therefore, the sword shall never depart from your house, because you have despised Me, and have taken the wife of Uriah the Hittite to be your wife.’</a:t>
            </a:r>
          </a:p>
        </p:txBody>
      </p:sp>
    </p:spTree>
    <p:extLst>
      <p:ext uri="{BB962C8B-B14F-4D97-AF65-F5344CB8AC3E}">
        <p14:creationId xmlns:p14="http://schemas.microsoft.com/office/powerpoint/2010/main" val="2851699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撒母耳记下</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2 Samuel 12:9-12】</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耶和华如此说：‘我必从你家中兴起祸患攻击你，我必在你眼前把你的妃嫔赐给别人，他在日光之下就与她们同寝。</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Thus says the Lord: ‘Behold, I will raise up adversity against you from your own house; and I will take your wives before your eyes and give them to your neighbor, and he shall lie with your wives in the sight of this sun.</a:t>
            </a:r>
          </a:p>
          <a:p>
            <a:pPr algn="l">
              <a:lnSpc>
                <a:spcPct val="112000"/>
              </a:lnSpc>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你在暗中行这事，我却要在以色列众人面前、日光之下报应你。’”</a:t>
            </a:r>
          </a:p>
          <a:p>
            <a:pPr algn="l">
              <a:lnSpc>
                <a:spcPct val="112000"/>
              </a:lnSpc>
            </a:pPr>
            <a:r>
              <a:rPr lang="en-US" altLang="zh-CN" sz="3000" b="1" dirty="0">
                <a:solidFill>
                  <a:schemeClr val="bg1"/>
                </a:solidFill>
                <a:ea typeface="微软雅黑" panose="020B0503020204020204" pitchFamily="34" charset="-122"/>
              </a:rPr>
              <a:t>For you did it secretly, but I will do this thing before all Israel, before the sun.’”</a:t>
            </a:r>
          </a:p>
        </p:txBody>
      </p:sp>
    </p:spTree>
    <p:extLst>
      <p:ext uri="{BB962C8B-B14F-4D97-AF65-F5344CB8AC3E}">
        <p14:creationId xmlns:p14="http://schemas.microsoft.com/office/powerpoint/2010/main" val="212346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15:11-12】</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耶稣又说：“一个人有两个儿子。</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He said: “A certain man had two sons.</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小儿子对父亲说：‘父亲，请你把我应得的家业分给我。’他父亲就把产业分给他们。</a:t>
            </a:r>
          </a:p>
          <a:p>
            <a:pPr algn="l">
              <a:lnSpc>
                <a:spcPct val="112000"/>
              </a:lnSpc>
            </a:pPr>
            <a:r>
              <a:rPr lang="en-US" altLang="zh-CN" sz="3200" b="1" dirty="0">
                <a:solidFill>
                  <a:schemeClr val="bg1"/>
                </a:solidFill>
                <a:ea typeface="微软雅黑" panose="020B0503020204020204" pitchFamily="34" charset="-122"/>
              </a:rPr>
              <a:t>And the younger of them said to his father, ‘Father, give me the portion of goods that falls to me.’ So he divided to them his livelihood.</a:t>
            </a: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5851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15:16】</a:t>
            </a:r>
          </a:p>
          <a:p>
            <a:pPr algn="l">
              <a:lnSpc>
                <a:spcPct val="112000"/>
              </a:lnSpc>
            </a:pPr>
            <a:r>
              <a:rPr lang="zh-CN" altLang="en-US" sz="3200" b="1" dirty="0">
                <a:solidFill>
                  <a:srgbClr val="FFFF00"/>
                </a:solidFill>
                <a:ea typeface="微软雅黑" panose="020B0503020204020204" pitchFamily="34" charset="-122"/>
              </a:rPr>
              <a:t>他恨不得拿猪所吃的豆荚充饥，也没有人给他。</a:t>
            </a:r>
          </a:p>
          <a:p>
            <a:pPr algn="l">
              <a:lnSpc>
                <a:spcPct val="112000"/>
              </a:lnSpc>
            </a:pPr>
            <a:r>
              <a:rPr lang="en-US" altLang="zh-CN" sz="3200" b="1" dirty="0">
                <a:solidFill>
                  <a:schemeClr val="bg1"/>
                </a:solidFill>
                <a:ea typeface="微软雅黑" panose="020B0503020204020204" pitchFamily="34" charset="-122"/>
              </a:rPr>
              <a:t>And he would gladly have filled his stomach with the pods that the swine ate, and no one gave him anything.</a:t>
            </a:r>
          </a:p>
        </p:txBody>
      </p:sp>
    </p:spTree>
    <p:extLst>
      <p:ext uri="{BB962C8B-B14F-4D97-AF65-F5344CB8AC3E}">
        <p14:creationId xmlns:p14="http://schemas.microsoft.com/office/powerpoint/2010/main" val="1331375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诗篇</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Psalms 81:11-12】</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无奈我的民不听我的声音，以色列全不理我。</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But My people would not heed My voice, And Israel would have none of Me.</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我便任凭他们心里刚硬，随自己的计谋而行。</a:t>
            </a:r>
          </a:p>
          <a:p>
            <a:pPr algn="l">
              <a:lnSpc>
                <a:spcPct val="112000"/>
              </a:lnSpc>
            </a:pPr>
            <a:r>
              <a:rPr lang="en-US" altLang="zh-CN" sz="3200" b="1" dirty="0">
                <a:solidFill>
                  <a:schemeClr val="bg1"/>
                </a:solidFill>
                <a:ea typeface="微软雅黑" panose="020B0503020204020204" pitchFamily="34" charset="-122"/>
              </a:rPr>
              <a:t>So I gave them over to their own stubborn heart, To walk in their own counsels.</a:t>
            </a:r>
          </a:p>
        </p:txBody>
      </p:sp>
    </p:spTree>
    <p:extLst>
      <p:ext uri="{BB962C8B-B14F-4D97-AF65-F5344CB8AC3E}">
        <p14:creationId xmlns:p14="http://schemas.microsoft.com/office/powerpoint/2010/main" val="3236077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Hebrews 12:5-11】</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你们又忘了那劝你们如同劝儿子的话，说：“我儿，你不可轻看主的管教，被祂责备的时候，也不可灰心。</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you have forgotten the exhortation which speaks to you as to sons: “My son, do not despise the chastening of the Lord, Nor be discouraged when you are rebuked by Him;</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因为主所爱的，祂必管教，又鞭打凡所收纳的儿子。” </a:t>
            </a:r>
            <a:r>
              <a:rPr lang="en-US" altLang="zh-CN" sz="3200" b="1" dirty="0">
                <a:solidFill>
                  <a:schemeClr val="bg1"/>
                </a:solidFill>
                <a:ea typeface="微软雅黑" panose="020B0503020204020204" pitchFamily="34" charset="-122"/>
              </a:rPr>
              <a:t>For whom the Lord loves He chastens, And scourges every son whom He receives.”</a:t>
            </a:r>
          </a:p>
        </p:txBody>
      </p:sp>
    </p:spTree>
    <p:extLst>
      <p:ext uri="{BB962C8B-B14F-4D97-AF65-F5344CB8AC3E}">
        <p14:creationId xmlns:p14="http://schemas.microsoft.com/office/powerpoint/2010/main" val="1736561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Hebrews 12:5-11】</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你们所忍受的，是　神管教你们，待你们如同待儿子。焉有儿子不被父亲管教的呢？</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If you endure chastening, God deals with you as with sons; for what son is there whom a father does not chasten?</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管教原是众子所共受的，你们若不受管教，就是私子，不是儿子了。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if you are without chastening, of which all have become partakers, then you are illegitimate and not sons.</a:t>
            </a:r>
          </a:p>
        </p:txBody>
      </p:sp>
    </p:spTree>
    <p:extLst>
      <p:ext uri="{BB962C8B-B14F-4D97-AF65-F5344CB8AC3E}">
        <p14:creationId xmlns:p14="http://schemas.microsoft.com/office/powerpoint/2010/main" val="13851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Hebrews 12:5-11】</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再者，我们曾有生身的父管教我们，我们尚且敬重他；何况万灵的父，我们岂不更当顺服祂得生吗？</a:t>
            </a:r>
            <a:r>
              <a:rPr lang="en-US" altLang="zh-CN" sz="3200" b="1" dirty="0">
                <a:solidFill>
                  <a:schemeClr val="bg1"/>
                </a:solidFill>
                <a:ea typeface="微软雅黑" panose="020B0503020204020204" pitchFamily="34" charset="-122"/>
              </a:rPr>
              <a:t>Furthermore, we have had human fathers who corrected us, and we paid them respect. Shall we not much more readily be in subjection to the Father of spirits and live?</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生身的父都是暂随己意管教我们，惟有万灵的父管教我们，是要我们得益处，使我们在祂的圣洁上有份。</a:t>
            </a:r>
            <a:r>
              <a:rPr lang="en-US" altLang="zh-CN" sz="3200" b="1" dirty="0">
                <a:solidFill>
                  <a:schemeClr val="bg1"/>
                </a:solidFill>
                <a:ea typeface="微软雅黑" panose="020B0503020204020204" pitchFamily="34" charset="-122"/>
              </a:rPr>
              <a:t>For they indeed for a few days chastened us as seemed best to them, but He for our profit, that we may be partakers of His holiness.</a:t>
            </a:r>
          </a:p>
        </p:txBody>
      </p:sp>
    </p:spTree>
    <p:extLst>
      <p:ext uri="{BB962C8B-B14F-4D97-AF65-F5344CB8AC3E}">
        <p14:creationId xmlns:p14="http://schemas.microsoft.com/office/powerpoint/2010/main" val="1282626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原来，　神的忿怒，从天上显明在一切不虔不义的人身上，就是那些行不义阻挡真理的人。</a:t>
            </a:r>
          </a:p>
          <a:p>
            <a:pPr algn="l">
              <a:lnSpc>
                <a:spcPct val="112000"/>
              </a:lnSpc>
            </a:pPr>
            <a:r>
              <a:rPr lang="en-US" altLang="zh-CN" sz="3200" b="1" dirty="0">
                <a:solidFill>
                  <a:schemeClr val="bg1"/>
                </a:solidFill>
                <a:ea typeface="微软雅黑" panose="020B0503020204020204" pitchFamily="34" charset="-122"/>
              </a:rPr>
              <a:t>For the wrath of God is revealed from heaven against all ungodliness and unrighteousness of men, who suppress the truth in unrighteousness, </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神的事情，人所能知道的，原显明在人心里，因为　神已经给他们显明。</a:t>
            </a:r>
          </a:p>
          <a:p>
            <a:pPr algn="l">
              <a:lnSpc>
                <a:spcPct val="112000"/>
              </a:lnSpc>
            </a:pPr>
            <a:r>
              <a:rPr lang="en-US" altLang="zh-CN" sz="3200" b="1" dirty="0">
                <a:solidFill>
                  <a:schemeClr val="bg1"/>
                </a:solidFill>
                <a:ea typeface="微软雅黑" panose="020B0503020204020204" pitchFamily="34" charset="-122"/>
              </a:rPr>
              <a:t>because what may be known of God is manifest in them, for God has shown it to them.</a:t>
            </a:r>
          </a:p>
        </p:txBody>
      </p:sp>
    </p:spTree>
    <p:extLst>
      <p:ext uri="{BB962C8B-B14F-4D97-AF65-F5344CB8AC3E}">
        <p14:creationId xmlns:p14="http://schemas.microsoft.com/office/powerpoint/2010/main" val="2343233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Hebrews 12:5-11】</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凡管教的事，当时不觉得快乐，反觉得愁苦，后来却为那经练过的人结出平安的果子，就是义。</a:t>
            </a:r>
          </a:p>
          <a:p>
            <a:pPr algn="l">
              <a:lnSpc>
                <a:spcPct val="112000"/>
              </a:lnSpc>
            </a:pPr>
            <a:r>
              <a:rPr lang="en-US" altLang="zh-CN" sz="3200" b="1" dirty="0">
                <a:solidFill>
                  <a:schemeClr val="bg1"/>
                </a:solidFill>
                <a:ea typeface="微软雅黑" panose="020B0503020204020204" pitchFamily="34" charset="-122"/>
              </a:rPr>
              <a:t>Now no chastening seems to be joyful for the present, but painful; nevertheless, afterward it yields the peaceable fruit of righteousness to those who have been trained by it.</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07185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1】</a:t>
            </a:r>
          </a:p>
          <a:p>
            <a:pPr algn="l">
              <a:lnSpc>
                <a:spcPct val="112000"/>
              </a:lnSpc>
            </a:pPr>
            <a:r>
              <a:rPr lang="en-US" altLang="zh-CN" sz="3000" b="1" dirty="0">
                <a:solidFill>
                  <a:srgbClr val="FFFF00"/>
                </a:solidFill>
                <a:ea typeface="微软雅黑" panose="020B0503020204020204" pitchFamily="34" charset="-122"/>
              </a:rPr>
              <a:t>20 </a:t>
            </a:r>
            <a:r>
              <a:rPr lang="zh-CN" altLang="en-US" sz="3000" b="1" dirty="0">
                <a:solidFill>
                  <a:srgbClr val="FFFF00"/>
                </a:solidFill>
                <a:ea typeface="微软雅黑" panose="020B0503020204020204" pitchFamily="34" charset="-122"/>
              </a:rPr>
              <a:t>自从造天地以来，　神的永能和神性是明明可知的，虽是眼不能见，但藉着所造之物就可以晓得，叫人无可推诿。</a:t>
            </a:r>
            <a:r>
              <a:rPr lang="en-US" altLang="zh-CN" sz="2800" b="1" dirty="0">
                <a:solidFill>
                  <a:schemeClr val="bg1"/>
                </a:solidFill>
                <a:ea typeface="微软雅黑" panose="020B0503020204020204" pitchFamily="34" charset="-122"/>
              </a:rPr>
              <a:t>For since the creation of the world His invisible attributes are clearly seen, being understood by the things that are made, even His eternal power and Godhead, so that they are without excuse,</a:t>
            </a:r>
          </a:p>
          <a:p>
            <a:pPr algn="l">
              <a:lnSpc>
                <a:spcPct val="112000"/>
              </a:lnSpc>
            </a:pPr>
            <a:r>
              <a:rPr lang="en-US" altLang="zh-CN" sz="3000" b="1" dirty="0">
                <a:solidFill>
                  <a:srgbClr val="FFFF00"/>
                </a:solidFill>
                <a:ea typeface="微软雅黑" panose="020B0503020204020204" pitchFamily="34" charset="-122"/>
              </a:rPr>
              <a:t>21 </a:t>
            </a:r>
            <a:r>
              <a:rPr lang="zh-CN" altLang="en-US" sz="3000" b="1" dirty="0">
                <a:solidFill>
                  <a:srgbClr val="FFFF00"/>
                </a:solidFill>
                <a:ea typeface="微软雅黑" panose="020B0503020204020204" pitchFamily="34" charset="-122"/>
              </a:rPr>
              <a:t>因为，他们虽然知道　神，却不当作　神荣耀祂，也不感谢祂。他们的思念变为虚妄，无知的心就昏暗了。</a:t>
            </a:r>
            <a:r>
              <a:rPr lang="en-US" altLang="zh-CN" sz="2800" b="1" dirty="0">
                <a:solidFill>
                  <a:schemeClr val="bg1"/>
                </a:solidFill>
                <a:ea typeface="微软雅黑" panose="020B0503020204020204" pitchFamily="34" charset="-122"/>
              </a:rPr>
              <a:t>because, although they knew God, they did not glorify Him as God, nor were thankful, but became futile in their thoughts, and their foolish hearts were darkened.</a:t>
            </a:r>
          </a:p>
        </p:txBody>
      </p:sp>
    </p:spTree>
    <p:extLst>
      <p:ext uri="{BB962C8B-B14F-4D97-AF65-F5344CB8AC3E}">
        <p14:creationId xmlns:p14="http://schemas.microsoft.com/office/powerpoint/2010/main" val="1905244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自称为聪明，反成了愚拙；</a:t>
            </a:r>
          </a:p>
          <a:p>
            <a:pPr algn="l">
              <a:lnSpc>
                <a:spcPct val="112000"/>
              </a:lnSpc>
            </a:pPr>
            <a:r>
              <a:rPr lang="en-US" altLang="zh-CN" sz="3200" b="1" dirty="0">
                <a:solidFill>
                  <a:schemeClr val="bg1"/>
                </a:solidFill>
                <a:ea typeface="微软雅黑" panose="020B0503020204020204" pitchFamily="34" charset="-122"/>
              </a:rPr>
              <a:t>Professing to be wise, they became fools,</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所以，　神任凭他们逞着心里的情欲行污秽的事，以致彼此玷辱自己的身体。</a:t>
            </a:r>
          </a:p>
          <a:p>
            <a:pPr algn="l">
              <a:lnSpc>
                <a:spcPct val="112000"/>
              </a:lnSpc>
            </a:pPr>
            <a:r>
              <a:rPr lang="en-US" altLang="zh-CN" sz="3200" b="1" dirty="0">
                <a:solidFill>
                  <a:schemeClr val="bg1"/>
                </a:solidFill>
                <a:ea typeface="微软雅黑" panose="020B0503020204020204" pitchFamily="34" charset="-122"/>
              </a:rPr>
              <a:t>Therefore God also gave them up to uncleanness, in the lusts of their hearts, to dishonor their bodies among themselves,</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因此，　神任凭他们放纵可羞耻的情欲</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For this reason God gave them up to vile passions….</a:t>
            </a:r>
          </a:p>
        </p:txBody>
      </p:sp>
    </p:spTree>
    <p:extLst>
      <p:ext uri="{BB962C8B-B14F-4D97-AF65-F5344CB8AC3E}">
        <p14:creationId xmlns:p14="http://schemas.microsoft.com/office/powerpoint/2010/main" val="2157056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他们既然故意不认识　神，　神就任凭他们存邪僻的心，行那些不合理的事；</a:t>
            </a:r>
          </a:p>
          <a:p>
            <a:pPr algn="l">
              <a:lnSpc>
                <a:spcPct val="112000"/>
              </a:lnSpc>
            </a:pPr>
            <a:r>
              <a:rPr lang="en-US" altLang="zh-CN" sz="3200" b="1" dirty="0">
                <a:solidFill>
                  <a:schemeClr val="bg1"/>
                </a:solidFill>
                <a:ea typeface="微软雅黑" panose="020B0503020204020204" pitchFamily="34" charset="-122"/>
              </a:rPr>
              <a:t>And even as they did not like to retain God in their knowledge, God gave them over to a debased mind, to do those things which are not fitting;</a:t>
            </a:r>
          </a:p>
        </p:txBody>
      </p:sp>
    </p:spTree>
    <p:extLst>
      <p:ext uri="{BB962C8B-B14F-4D97-AF65-F5344CB8AC3E}">
        <p14:creationId xmlns:p14="http://schemas.microsoft.com/office/powerpoint/2010/main" val="799347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18】</a:t>
            </a:r>
          </a:p>
          <a:p>
            <a:pPr algn="l">
              <a:lnSpc>
                <a:spcPct val="112000"/>
              </a:lnSpc>
            </a:pPr>
            <a:r>
              <a:rPr lang="zh-CN" altLang="en-US" sz="3200" b="1" dirty="0">
                <a:solidFill>
                  <a:srgbClr val="FFFF00"/>
                </a:solidFill>
                <a:ea typeface="微软雅黑" panose="020B0503020204020204" pitchFamily="34" charset="-122"/>
              </a:rPr>
              <a:t>原来，　神的忿怒，从天上显明在一切不虔不义的人身上，就是那些行不义阻挡真理的人。</a:t>
            </a:r>
          </a:p>
          <a:p>
            <a:pPr algn="l">
              <a:lnSpc>
                <a:spcPct val="112000"/>
              </a:lnSpc>
            </a:pPr>
            <a:r>
              <a:rPr lang="en-US" altLang="zh-CN" sz="3200" b="1" dirty="0">
                <a:solidFill>
                  <a:schemeClr val="bg1"/>
                </a:solidFill>
                <a:ea typeface="微软雅黑" panose="020B0503020204020204" pitchFamily="34" charset="-122"/>
              </a:rPr>
              <a:t>For the wrath of God is revealed from heaven against all ungodliness and unrighteousness of men, who suppress the truth in unrighteousness, </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0170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 </a:t>
            </a:r>
            <a:r>
              <a:rPr lang="en-US" altLang="zh-CN" sz="3000" b="1" u="sng" dirty="0">
                <a:solidFill>
                  <a:schemeClr val="bg1"/>
                </a:solidFill>
                <a:ea typeface="微软雅黑" panose="020B0503020204020204" pitchFamily="34" charset="-122"/>
              </a:rPr>
              <a:t>Romans 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24</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26a</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28】</a:t>
            </a:r>
          </a:p>
          <a:p>
            <a:pPr algn="l">
              <a:lnSpc>
                <a:spcPct val="112000"/>
              </a:lnSpc>
            </a:pPr>
            <a:r>
              <a:rPr lang="en-US" altLang="zh-CN" sz="3000" b="1" dirty="0">
                <a:solidFill>
                  <a:srgbClr val="FFFF00"/>
                </a:solidFill>
                <a:ea typeface="微软雅黑" panose="020B0503020204020204" pitchFamily="34" charset="-122"/>
              </a:rPr>
              <a:t>24 </a:t>
            </a:r>
            <a:r>
              <a:rPr lang="zh-CN" altLang="en-US" sz="3000" b="1" dirty="0">
                <a:solidFill>
                  <a:srgbClr val="FFFF00"/>
                </a:solidFill>
                <a:ea typeface="微软雅黑" panose="020B0503020204020204" pitchFamily="34" charset="-122"/>
              </a:rPr>
              <a:t>所以，　神任凭他们逞着心里的情欲行污秽的事，以致彼此玷辱自己的身体。</a:t>
            </a:r>
            <a:r>
              <a:rPr lang="en-US" altLang="zh-CN" sz="3000" b="1" dirty="0">
                <a:solidFill>
                  <a:schemeClr val="bg1"/>
                </a:solidFill>
                <a:ea typeface="微软雅黑" panose="020B0503020204020204" pitchFamily="34" charset="-122"/>
              </a:rPr>
              <a:t>Therefore God also gave them up to uncleanness, in the lusts of their hearts, to dishonor their bodies among themselves,</a:t>
            </a:r>
          </a:p>
          <a:p>
            <a:pPr algn="l">
              <a:lnSpc>
                <a:spcPct val="112000"/>
              </a:lnSpc>
            </a:pPr>
            <a:r>
              <a:rPr lang="en-US" altLang="zh-CN" sz="3000" b="1" dirty="0">
                <a:solidFill>
                  <a:srgbClr val="FFFF00"/>
                </a:solidFill>
                <a:ea typeface="微软雅黑" panose="020B0503020204020204" pitchFamily="34" charset="-122"/>
              </a:rPr>
              <a:t>26a </a:t>
            </a:r>
            <a:r>
              <a:rPr lang="zh-CN" altLang="en-US" sz="3000" b="1" dirty="0">
                <a:solidFill>
                  <a:srgbClr val="FFFF00"/>
                </a:solidFill>
                <a:ea typeface="微软雅黑" panose="020B0503020204020204" pitchFamily="34" charset="-122"/>
              </a:rPr>
              <a:t>因此，　神任凭他们放纵可羞耻的情欲</a:t>
            </a:r>
            <a:r>
              <a:rPr lang="en-US" altLang="zh-CN" sz="3000" b="1" dirty="0">
                <a:solidFill>
                  <a:srgbClr val="FFFF00"/>
                </a:solidFill>
                <a:ea typeface="微软雅黑" panose="020B0503020204020204" pitchFamily="34" charset="-122"/>
              </a:rPr>
              <a:t>……</a:t>
            </a:r>
          </a:p>
          <a:p>
            <a:pPr algn="l">
              <a:lnSpc>
                <a:spcPct val="112000"/>
              </a:lnSpc>
            </a:pPr>
            <a:r>
              <a:rPr lang="en-US" altLang="zh-CN" sz="3000" b="1" dirty="0">
                <a:solidFill>
                  <a:schemeClr val="bg1"/>
                </a:solidFill>
                <a:ea typeface="微软雅黑" panose="020B0503020204020204" pitchFamily="34" charset="-122"/>
              </a:rPr>
              <a:t>For this reason God gave them up to vile passions….</a:t>
            </a:r>
          </a:p>
          <a:p>
            <a:pPr algn="l">
              <a:lnSpc>
                <a:spcPct val="112000"/>
              </a:lnSpc>
            </a:pPr>
            <a:r>
              <a:rPr lang="en-US" altLang="zh-CN" sz="3000" b="1" dirty="0">
                <a:solidFill>
                  <a:srgbClr val="FFFF00"/>
                </a:solidFill>
                <a:ea typeface="微软雅黑" panose="020B0503020204020204" pitchFamily="34" charset="-122"/>
              </a:rPr>
              <a:t>28 </a:t>
            </a:r>
            <a:r>
              <a:rPr lang="zh-CN" altLang="en-US" sz="3000" b="1" dirty="0">
                <a:solidFill>
                  <a:srgbClr val="FFFF00"/>
                </a:solidFill>
                <a:ea typeface="微软雅黑" panose="020B0503020204020204" pitchFamily="34" charset="-122"/>
              </a:rPr>
              <a:t>他们既然故意不认识　神，　神就任凭他们存邪僻的心，行那些不合理的事；</a:t>
            </a:r>
          </a:p>
          <a:p>
            <a:pPr algn="l">
              <a:lnSpc>
                <a:spcPct val="112000"/>
              </a:lnSpc>
            </a:pPr>
            <a:r>
              <a:rPr lang="en-US" altLang="zh-CN" sz="3000" b="1" dirty="0">
                <a:solidFill>
                  <a:schemeClr val="bg1"/>
                </a:solidFill>
                <a:ea typeface="微软雅黑" panose="020B0503020204020204" pitchFamily="34" charset="-122"/>
              </a:rPr>
              <a:t>And even as they did not like to retain God in their knowledge, God gave them over to a debased mind, to do those things which are not fitting;</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40335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诗篇</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Psalms 38:4-8】</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我的罪孽高过我的头，如同重担叫我担当不起。</a:t>
            </a:r>
          </a:p>
          <a:p>
            <a:pPr algn="l">
              <a:lnSpc>
                <a:spcPct val="112000"/>
              </a:lnSpc>
            </a:pPr>
            <a:r>
              <a:rPr lang="en-US" altLang="zh-CN" sz="3200" b="1" dirty="0">
                <a:solidFill>
                  <a:schemeClr val="bg1"/>
                </a:solidFill>
                <a:ea typeface="微软雅黑" panose="020B0503020204020204" pitchFamily="34" charset="-122"/>
              </a:rPr>
              <a:t>For my iniquities have gone over my head; Like a heavy burden they are too heavy for me.</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因我的愚昧，我的伤发臭流脓。</a:t>
            </a:r>
          </a:p>
          <a:p>
            <a:pPr algn="l">
              <a:lnSpc>
                <a:spcPct val="112000"/>
              </a:lnSpc>
            </a:pPr>
            <a:r>
              <a:rPr lang="en-US" altLang="zh-CN" sz="3200" b="1" dirty="0">
                <a:solidFill>
                  <a:schemeClr val="bg1"/>
                </a:solidFill>
                <a:ea typeface="微软雅黑" panose="020B0503020204020204" pitchFamily="34" charset="-122"/>
              </a:rPr>
              <a:t>My wounds are foul and festering Because of my foolishness.</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我疼痛，大大拳曲，终日哀痛。</a:t>
            </a:r>
          </a:p>
          <a:p>
            <a:pPr algn="l">
              <a:lnSpc>
                <a:spcPct val="112000"/>
              </a:lnSpc>
            </a:pPr>
            <a:r>
              <a:rPr lang="en-US" altLang="zh-CN" sz="3200" b="1" dirty="0">
                <a:solidFill>
                  <a:schemeClr val="bg1"/>
                </a:solidFill>
                <a:ea typeface="微软雅黑" panose="020B0503020204020204" pitchFamily="34" charset="-122"/>
              </a:rPr>
              <a:t>I am troubled, I am bowed down greatly; I go mourning all the day long.</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28844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诗篇</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Psalms 38:4-8】</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我满腰是火，我的肉无一完全。</a:t>
            </a:r>
          </a:p>
          <a:p>
            <a:pPr algn="l">
              <a:lnSpc>
                <a:spcPct val="112000"/>
              </a:lnSpc>
            </a:pPr>
            <a:r>
              <a:rPr lang="en-US" altLang="zh-CN" sz="3200" b="1" dirty="0">
                <a:solidFill>
                  <a:schemeClr val="bg1"/>
                </a:solidFill>
                <a:ea typeface="微软雅黑" panose="020B0503020204020204" pitchFamily="34" charset="-122"/>
              </a:rPr>
              <a:t>For my loins are full of inflammation, And there is no soundness in my flesh.</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我被压伤，身体疲倦，因心里不安，我就唉哼。</a:t>
            </a:r>
          </a:p>
          <a:p>
            <a:pPr algn="l">
              <a:lnSpc>
                <a:spcPct val="112000"/>
              </a:lnSpc>
            </a:pPr>
            <a:r>
              <a:rPr lang="en-US" altLang="zh-CN" sz="3200" b="1" dirty="0">
                <a:solidFill>
                  <a:schemeClr val="bg1"/>
                </a:solidFill>
                <a:ea typeface="微软雅黑" panose="020B0503020204020204" pitchFamily="34" charset="-122"/>
              </a:rPr>
              <a:t>I am feeble and severely broken; I groan because of the turmoil of my heart.</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76835848"/>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TotalTime>
  <Words>2301</Words>
  <Application>Microsoft Office PowerPoint</Application>
  <PresentationFormat>On-screen Show (4:3)</PresentationFormat>
  <Paragraphs>88</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Microsoft YaHei</vt:lpstr>
      <vt:lpstr>Calibri Light</vt:lpstr>
      <vt:lpstr>Garamond</vt:lpstr>
      <vt:lpstr>Office 主题</vt:lpstr>
      <vt:lpstr>神任凭他们……  God Gave Them Up….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Fwu-Shan Shieh</dc:creator>
  <cp:lastModifiedBy>BCCC_User</cp:lastModifiedBy>
  <cp:revision>2</cp:revision>
  <dcterms:created xsi:type="dcterms:W3CDTF">2005-10-06T16:33:29Z</dcterms:created>
  <dcterms:modified xsi:type="dcterms:W3CDTF">2025-07-20T17:49:10Z</dcterms:modified>
</cp:coreProperties>
</file>