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Lst>
  <p:notesMasterIdLst>
    <p:notesMasterId r:id="rId12"/>
  </p:notesMasterIdLst>
  <p:sldIdLst>
    <p:sldId id="4164" r:id="rId3"/>
    <p:sldId id="4175" r:id="rId4"/>
    <p:sldId id="4176" r:id="rId5"/>
    <p:sldId id="4179" r:id="rId6"/>
    <p:sldId id="4180" r:id="rId7"/>
    <p:sldId id="4181" r:id="rId8"/>
    <p:sldId id="4183" r:id="rId9"/>
    <p:sldId id="4178" r:id="rId10"/>
    <p:sldId id="4177" r:id="rId11"/>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521415D9-36F7-43E2-AB2F-B90AF26B5E84}">
      <p14:sectionLst xmlns:p14="http://schemas.microsoft.com/office/powerpoint/2010/main">
        <p14:section name="Default Section" id="{62F74026-65F3-4D87-AA3E-14108FD81B01}">
          <p14:sldIdLst>
            <p14:sldId id="4164"/>
            <p14:sldId id="4175"/>
            <p14:sldId id="4176"/>
            <p14:sldId id="4179"/>
            <p14:sldId id="4180"/>
            <p14:sldId id="4181"/>
            <p14:sldId id="4183"/>
            <p14:sldId id="4178"/>
            <p14:sldId id="4177"/>
          </p14:sldIdLst>
        </p14:section>
        <p14:section name="Untitled Section" id="{8B88FE34-2F51-4A64-858E-3A2BA609472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13" autoAdjust="0"/>
    <p:restoredTop sz="94679" autoAdjust="0"/>
  </p:normalViewPr>
  <p:slideViewPr>
    <p:cSldViewPr>
      <p:cViewPr varScale="1">
        <p:scale>
          <a:sx n="116" d="100"/>
          <a:sy n="116" d="100"/>
        </p:scale>
        <p:origin x="98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eaLnBrk="1" hangingPunct="1">
              <a:defRPr sz="1200"/>
            </a:lvl1pPr>
          </a:lstStyle>
          <a:p>
            <a:pPr>
              <a:defRPr/>
            </a:pPr>
            <a:fld id="{99CCE0B4-C554-4028-BE49-6CBFC4E010E2}" type="datetimeFigureOut">
              <a:rPr lang="en-US"/>
              <a:pPr>
                <a:defRPr/>
              </a:pPr>
              <a:t>7/10/2026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7/10/2026</a:t>
            </a:fld>
            <a:endParaRPr lang="en-US"/>
          </a:p>
        </p:txBody>
      </p:sp>
      <p:sp>
        <p:nvSpPr>
          <p:cNvPr id="5" name="Footer Placeholder 4">
            <a:extLst>
              <a:ext uri="{FF2B5EF4-FFF2-40B4-BE49-F238E27FC236}">
                <a16:creationId xmlns:a16="http://schemas.microsoft.com/office/drawing/2014/main"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7/10/2026</a:t>
            </a:fld>
            <a:endParaRPr lang="en-US"/>
          </a:p>
        </p:txBody>
      </p:sp>
      <p:sp>
        <p:nvSpPr>
          <p:cNvPr id="5" name="Footer Placeholder 4">
            <a:extLst>
              <a:ext uri="{FF2B5EF4-FFF2-40B4-BE49-F238E27FC236}">
                <a16:creationId xmlns:a16="http://schemas.microsoft.com/office/drawing/2014/main"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7/10/2026</a:t>
            </a:fld>
            <a:endParaRPr lang="en-US"/>
          </a:p>
        </p:txBody>
      </p:sp>
      <p:sp>
        <p:nvSpPr>
          <p:cNvPr id="5" name="Footer Placeholder 4">
            <a:extLst>
              <a:ext uri="{FF2B5EF4-FFF2-40B4-BE49-F238E27FC236}">
                <a16:creationId xmlns:a16="http://schemas.microsoft.com/office/drawing/2014/main"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7/10/2026</a:t>
            </a:fld>
            <a:endParaRPr lang="en-US"/>
          </a:p>
        </p:txBody>
      </p:sp>
      <p:sp>
        <p:nvSpPr>
          <p:cNvPr id="6" name="Footer Placeholder 4">
            <a:extLst>
              <a:ext uri="{FF2B5EF4-FFF2-40B4-BE49-F238E27FC236}">
                <a16:creationId xmlns:a16="http://schemas.microsoft.com/office/drawing/2014/main"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7/10/2026</a:t>
            </a:fld>
            <a:endParaRPr lang="en-US"/>
          </a:p>
        </p:txBody>
      </p:sp>
      <p:sp>
        <p:nvSpPr>
          <p:cNvPr id="8" name="Footer Placeholder 4">
            <a:extLst>
              <a:ext uri="{FF2B5EF4-FFF2-40B4-BE49-F238E27FC236}">
                <a16:creationId xmlns:a16="http://schemas.microsoft.com/office/drawing/2014/main"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7/10/2026</a:t>
            </a:fld>
            <a:endParaRPr lang="en-US"/>
          </a:p>
        </p:txBody>
      </p:sp>
      <p:sp>
        <p:nvSpPr>
          <p:cNvPr id="4" name="Footer Placeholder 4">
            <a:extLst>
              <a:ext uri="{FF2B5EF4-FFF2-40B4-BE49-F238E27FC236}">
                <a16:creationId xmlns:a16="http://schemas.microsoft.com/office/drawing/2014/main"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7/10/2026</a:t>
            </a:fld>
            <a:endParaRPr lang="en-US"/>
          </a:p>
        </p:txBody>
      </p:sp>
      <p:sp>
        <p:nvSpPr>
          <p:cNvPr id="3" name="Footer Placeholder 4">
            <a:extLst>
              <a:ext uri="{FF2B5EF4-FFF2-40B4-BE49-F238E27FC236}">
                <a16:creationId xmlns:a16="http://schemas.microsoft.com/office/drawing/2014/main"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7/10/2026</a:t>
            </a:fld>
            <a:endParaRPr lang="en-US"/>
          </a:p>
        </p:txBody>
      </p:sp>
      <p:sp>
        <p:nvSpPr>
          <p:cNvPr id="6" name="Footer Placeholder 4">
            <a:extLst>
              <a:ext uri="{FF2B5EF4-FFF2-40B4-BE49-F238E27FC236}">
                <a16:creationId xmlns:a16="http://schemas.microsoft.com/office/drawing/2014/main"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7/10/2026</a:t>
            </a:fld>
            <a:endParaRPr lang="en-US"/>
          </a:p>
        </p:txBody>
      </p:sp>
      <p:sp>
        <p:nvSpPr>
          <p:cNvPr id="6" name="Footer Placeholder 4">
            <a:extLst>
              <a:ext uri="{FF2B5EF4-FFF2-40B4-BE49-F238E27FC236}">
                <a16:creationId xmlns:a16="http://schemas.microsoft.com/office/drawing/2014/main"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7/10/2026</a:t>
            </a:fld>
            <a:endParaRPr lang="en-US"/>
          </a:p>
        </p:txBody>
      </p:sp>
      <p:sp>
        <p:nvSpPr>
          <p:cNvPr id="5" name="Footer Placeholder 4">
            <a:extLst>
              <a:ext uri="{FF2B5EF4-FFF2-40B4-BE49-F238E27FC236}">
                <a16:creationId xmlns:a16="http://schemas.microsoft.com/office/drawing/2014/main"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7/10/2026</a:t>
            </a:fld>
            <a:endParaRPr lang="en-US"/>
          </a:p>
        </p:txBody>
      </p:sp>
      <p:sp>
        <p:nvSpPr>
          <p:cNvPr id="5" name="Footer Placeholder 4">
            <a:extLst>
              <a:ext uri="{FF2B5EF4-FFF2-40B4-BE49-F238E27FC236}">
                <a16:creationId xmlns:a16="http://schemas.microsoft.com/office/drawing/2014/main"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7/10/2026</a:t>
            </a:fld>
            <a:endParaRPr lang="en-US"/>
          </a:p>
        </p:txBody>
      </p:sp>
      <p:sp>
        <p:nvSpPr>
          <p:cNvPr id="5" name="Footer Placeholder 4">
            <a:extLst>
              <a:ext uri="{FF2B5EF4-FFF2-40B4-BE49-F238E27FC236}">
                <a16:creationId xmlns:a16="http://schemas.microsoft.com/office/drawing/2014/main"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8FC2A-871B-AF4A-4ED1-218F7A8F7592}"/>
            </a:ext>
          </a:extLst>
        </p:cNvPr>
        <p:cNvGrpSpPr/>
        <p:nvPr/>
      </p:nvGrpSpPr>
      <p:grpSpPr>
        <a:xfrm>
          <a:off x="0" y="0"/>
          <a:ext cx="0" cy="0"/>
          <a:chOff x="0" y="0"/>
          <a:chExt cx="0" cy="0"/>
        </a:xfrm>
      </p:grpSpPr>
      <p:sp>
        <p:nvSpPr>
          <p:cNvPr id="5" name="内容占位符 2">
            <a:extLst>
              <a:ext uri="{FF2B5EF4-FFF2-40B4-BE49-F238E27FC236}">
                <a16:creationId xmlns:a16="http://schemas.microsoft.com/office/drawing/2014/main" id="{06B4B9D8-94F9-9E18-DAAC-036B3EED3F18}"/>
              </a:ext>
            </a:extLst>
          </p:cNvPr>
          <p:cNvSpPr>
            <a:spLocks noGrp="1"/>
          </p:cNvSpPr>
          <p:nvPr>
            <p:ph idx="1"/>
          </p:nvPr>
        </p:nvSpPr>
        <p:spPr>
          <a:xfrm>
            <a:off x="152400" y="381000"/>
            <a:ext cx="8839200" cy="5410200"/>
          </a:xfrm>
        </p:spPr>
        <p:txBody>
          <a:bodyPr/>
          <a:lstStyle/>
          <a:p>
            <a:pPr algn="l"/>
            <a:r>
              <a:rPr lang="zh-TW" altLang="en-US" sz="3600" b="1" baseline="30000" dirty="0">
                <a:solidFill>
                  <a:srgbClr val="FF0000"/>
                </a:solidFill>
                <a:latin typeface="KaiTi" panose="02010609060101010101" pitchFamily="49" charset="-122"/>
                <a:ea typeface="KaiTi" panose="02010609060101010101" pitchFamily="49" charset="-122"/>
              </a:rPr>
              <a:t>帖撒羅尼迦前書</a:t>
            </a:r>
            <a:r>
              <a:rPr lang="en-US" altLang="zh-TW" sz="3600" b="1" baseline="30000" dirty="0">
                <a:solidFill>
                  <a:srgbClr val="FF0000"/>
                </a:solidFill>
                <a:latin typeface="KaiTi" panose="02010609060101010101" pitchFamily="49" charset="-122"/>
                <a:ea typeface="KaiTi" panose="02010609060101010101" pitchFamily="49" charset="-122"/>
              </a:rPr>
              <a:t>5:16-18</a:t>
            </a:r>
          </a:p>
          <a:p>
            <a:pPr algn="l"/>
            <a:r>
              <a:rPr lang="zh-TW" altLang="en-US" sz="3600" b="1" baseline="30000" dirty="0">
                <a:solidFill>
                  <a:schemeClr val="bg1"/>
                </a:solidFill>
                <a:latin typeface="KaiTi" panose="02010609060101010101" pitchFamily="49" charset="-122"/>
                <a:ea typeface="KaiTi" panose="02010609060101010101" pitchFamily="49" charset="-122"/>
              </a:rPr>
              <a:t>要常常喜樂，不住的禱告，凡事謝恩；因為這是神在基督耶穌裡向你們所定的旨意。</a:t>
            </a:r>
          </a:p>
          <a:p>
            <a:pPr algn="l"/>
            <a:r>
              <a:rPr lang="en-US" altLang="zh-TW" sz="3600" b="1" baseline="30000" dirty="0">
                <a:solidFill>
                  <a:srgbClr val="FF0000"/>
                </a:solidFill>
                <a:latin typeface="Times New Roman" panose="02020603050405020304" pitchFamily="18" charset="0"/>
                <a:ea typeface="KaiTi" panose="02010609060101010101" pitchFamily="49" charset="-122"/>
                <a:cs typeface="Times New Roman" panose="02020603050405020304" pitchFamily="18" charset="0"/>
              </a:rPr>
              <a:t>Rejoice always,  pray without ceasing,  give thanks in all circumstances; for this is the will of God in Christ Jesus for you.</a:t>
            </a:r>
          </a:p>
          <a:p>
            <a:pPr algn="l"/>
            <a:endParaRPr lang="zh-TW" altLang="en-US" sz="3600" b="1" baseline="30000" dirty="0">
              <a:solidFill>
                <a:srgbClr val="FF0000"/>
              </a:solidFill>
              <a:latin typeface="KaiTi" panose="02010609060101010101" pitchFamily="49" charset="-122"/>
              <a:ea typeface="KaiTi" panose="02010609060101010101" pitchFamily="49" charset="-122"/>
            </a:endParaRPr>
          </a:p>
          <a:p>
            <a:pPr algn="l"/>
            <a:r>
              <a:rPr lang="zh-TW" altLang="en-US" sz="3600" b="1" baseline="30000" dirty="0">
                <a:solidFill>
                  <a:srgbClr val="FF0000"/>
                </a:solidFill>
                <a:latin typeface="KaiTi" panose="02010609060101010101" pitchFamily="49" charset="-122"/>
                <a:ea typeface="KaiTi" panose="02010609060101010101" pitchFamily="49" charset="-122"/>
              </a:rPr>
              <a:t>哥林多前書 </a:t>
            </a:r>
            <a:r>
              <a:rPr lang="en-US" altLang="zh-TW" sz="3600" b="1" baseline="30000" dirty="0">
                <a:solidFill>
                  <a:srgbClr val="FF0000"/>
                </a:solidFill>
                <a:latin typeface="KaiTi" panose="02010609060101010101" pitchFamily="49" charset="-122"/>
                <a:ea typeface="KaiTi" panose="02010609060101010101" pitchFamily="49" charset="-122"/>
              </a:rPr>
              <a:t>10:10-11</a:t>
            </a:r>
          </a:p>
          <a:p>
            <a:pPr algn="l"/>
            <a:r>
              <a:rPr lang="zh-TW" altLang="en-US" sz="3600" b="1" baseline="30000" dirty="0">
                <a:solidFill>
                  <a:schemeClr val="bg1"/>
                </a:solidFill>
                <a:latin typeface="KaiTi" panose="02010609060101010101" pitchFamily="49" charset="-122"/>
                <a:ea typeface="KaiTi" panose="02010609060101010101" pitchFamily="49" charset="-122"/>
              </a:rPr>
              <a:t>你們也不要發怨言，像他們有發怨言的，就被滅命的所滅。他們遭遇這些事，都要作為鑑戒；並且寫在經上，正是警戒我們這末世的人。</a:t>
            </a:r>
          </a:p>
          <a:p>
            <a:pPr algn="l"/>
            <a:r>
              <a:rPr lang="en-US" altLang="zh-TW" sz="3600" b="1" baseline="30000" dirty="0">
                <a:solidFill>
                  <a:srgbClr val="FF0000"/>
                </a:solidFill>
                <a:latin typeface="Times New Roman" panose="02020603050405020304" pitchFamily="18" charset="0"/>
                <a:ea typeface="KaiTi" panose="02010609060101010101" pitchFamily="49" charset="-122"/>
                <a:cs typeface="Times New Roman" panose="02020603050405020304" pitchFamily="18" charset="0"/>
              </a:rPr>
              <a:t>nor grumble, as some of them did and were destroyed by the Destroyer. Now these things happened to them as an example, but they were written down for our instruction, on whom the end of the ages has come.</a:t>
            </a:r>
            <a:endParaRPr lang="zh-TW" altLang="en-US" sz="3600" b="1" baseline="30000" dirty="0">
              <a:solidFill>
                <a:srgbClr val="FF000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047500848"/>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2D5F-03B8-5C17-5EFC-55498CCD7031}"/>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71C730EC-8169-1726-76B4-DC73865E5A3C}"/>
              </a:ext>
            </a:extLst>
          </p:cNvPr>
          <p:cNvSpPr/>
          <p:nvPr/>
        </p:nvSpPr>
        <p:spPr bwMode="auto">
          <a:xfrm>
            <a:off x="381000" y="914400"/>
            <a:ext cx="3352800" cy="35052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en-US" sz="2000" b="1" i="0" u="sng" strike="noStrike" cap="none" normalizeH="0" baseline="0">
              <a:ln>
                <a:noFill/>
              </a:ln>
              <a:solidFill>
                <a:schemeClr val="tx2"/>
              </a:solidFill>
              <a:effectLst/>
              <a:latin typeface="新細明體" pitchFamily="18" charset="-120"/>
              <a:ea typeface="新細明體" pitchFamily="18" charset="-120"/>
            </a:endParaRPr>
          </a:p>
        </p:txBody>
      </p:sp>
      <p:sp>
        <p:nvSpPr>
          <p:cNvPr id="4" name="Oval 3">
            <a:extLst>
              <a:ext uri="{FF2B5EF4-FFF2-40B4-BE49-F238E27FC236}">
                <a16:creationId xmlns:a16="http://schemas.microsoft.com/office/drawing/2014/main" id="{D75D781B-1B32-F01B-078C-23D05C0F0CFF}"/>
              </a:ext>
            </a:extLst>
          </p:cNvPr>
          <p:cNvSpPr/>
          <p:nvPr/>
        </p:nvSpPr>
        <p:spPr bwMode="auto">
          <a:xfrm>
            <a:off x="4380470" y="2057400"/>
            <a:ext cx="2133600" cy="228600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en-US" sz="2000" b="1" i="0" u="sng" strike="noStrike" cap="none" normalizeH="0" baseline="0">
              <a:ln>
                <a:noFill/>
              </a:ln>
              <a:solidFill>
                <a:schemeClr val="tx2"/>
              </a:solidFill>
              <a:effectLst/>
              <a:latin typeface="新細明體" pitchFamily="18" charset="-120"/>
              <a:ea typeface="新細明體" pitchFamily="18" charset="-120"/>
            </a:endParaRPr>
          </a:p>
        </p:txBody>
      </p:sp>
      <p:sp>
        <p:nvSpPr>
          <p:cNvPr id="6" name="Oval 5">
            <a:extLst>
              <a:ext uri="{FF2B5EF4-FFF2-40B4-BE49-F238E27FC236}">
                <a16:creationId xmlns:a16="http://schemas.microsoft.com/office/drawing/2014/main" id="{1CA9ADB9-F7DF-98D5-476A-70081C143224}"/>
              </a:ext>
            </a:extLst>
          </p:cNvPr>
          <p:cNvSpPr/>
          <p:nvPr/>
        </p:nvSpPr>
        <p:spPr bwMode="auto">
          <a:xfrm>
            <a:off x="7010400" y="3027406"/>
            <a:ext cx="1406611" cy="1309816"/>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en-US" sz="2000" b="1" i="0" u="sng" strike="noStrike" cap="none" normalizeH="0" baseline="0">
              <a:ln>
                <a:noFill/>
              </a:ln>
              <a:solidFill>
                <a:schemeClr val="tx2"/>
              </a:solidFill>
              <a:effectLst/>
              <a:latin typeface="新細明體" pitchFamily="18" charset="-120"/>
              <a:ea typeface="新細明體" pitchFamily="18" charset="-120"/>
            </a:endParaRPr>
          </a:p>
        </p:txBody>
      </p:sp>
      <p:sp>
        <p:nvSpPr>
          <p:cNvPr id="7" name="TextBox 6">
            <a:extLst>
              <a:ext uri="{FF2B5EF4-FFF2-40B4-BE49-F238E27FC236}">
                <a16:creationId xmlns:a16="http://schemas.microsoft.com/office/drawing/2014/main" id="{57C17425-7256-EBF2-1C7A-2108B72BCA77}"/>
              </a:ext>
            </a:extLst>
          </p:cNvPr>
          <p:cNvSpPr txBox="1"/>
          <p:nvPr/>
        </p:nvSpPr>
        <p:spPr>
          <a:xfrm>
            <a:off x="952500" y="1456720"/>
            <a:ext cx="2362200" cy="2554545"/>
          </a:xfrm>
          <a:prstGeom prst="rect">
            <a:avLst/>
          </a:prstGeom>
          <a:noFill/>
        </p:spPr>
        <p:txBody>
          <a:bodyPr wrap="square" rtlCol="0">
            <a:spAutoFit/>
          </a:bodyPr>
          <a:lstStyle/>
          <a:p>
            <a:r>
              <a:rPr lang="zh-TW" altLang="en-US" sz="8000" dirty="0">
                <a:solidFill>
                  <a:srgbClr val="0070C0"/>
                </a:solidFill>
                <a:latin typeface="KaiTi" panose="02010609060101010101" pitchFamily="49" charset="-122"/>
                <a:ea typeface="KaiTi" panose="02010609060101010101" pitchFamily="49" charset="-122"/>
              </a:rPr>
              <a:t>憂慮</a:t>
            </a:r>
            <a:endParaRPr lang="en-US" altLang="zh-TW" sz="8000" dirty="0">
              <a:solidFill>
                <a:srgbClr val="0070C0"/>
              </a:solidFill>
              <a:latin typeface="KaiTi" panose="02010609060101010101" pitchFamily="49" charset="-122"/>
              <a:ea typeface="KaiTi" panose="02010609060101010101" pitchFamily="49" charset="-122"/>
            </a:endParaRPr>
          </a:p>
          <a:p>
            <a:r>
              <a:rPr lang="zh-TW" altLang="en-US" sz="8000" dirty="0">
                <a:solidFill>
                  <a:srgbClr val="0070C0"/>
                </a:solidFill>
                <a:latin typeface="KaiTi" panose="02010609060101010101" pitchFamily="49" charset="-122"/>
                <a:ea typeface="KaiTi" panose="02010609060101010101" pitchFamily="49" charset="-122"/>
              </a:rPr>
              <a:t>抱怨</a:t>
            </a:r>
            <a:endParaRPr lang="en-US" sz="8000" dirty="0">
              <a:solidFill>
                <a:srgbClr val="0070C0"/>
              </a:solidFill>
              <a:latin typeface="KaiTi" panose="02010609060101010101" pitchFamily="49" charset="-122"/>
              <a:ea typeface="KaiTi" panose="02010609060101010101" pitchFamily="49" charset="-122"/>
            </a:endParaRPr>
          </a:p>
        </p:txBody>
      </p:sp>
      <p:sp>
        <p:nvSpPr>
          <p:cNvPr id="8" name="TextBox 7">
            <a:extLst>
              <a:ext uri="{FF2B5EF4-FFF2-40B4-BE49-F238E27FC236}">
                <a16:creationId xmlns:a16="http://schemas.microsoft.com/office/drawing/2014/main" id="{7C025704-F0AD-3893-9AF6-2CF6406FDC06}"/>
              </a:ext>
            </a:extLst>
          </p:cNvPr>
          <p:cNvSpPr txBox="1"/>
          <p:nvPr/>
        </p:nvSpPr>
        <p:spPr>
          <a:xfrm>
            <a:off x="4724400" y="2733992"/>
            <a:ext cx="1676400" cy="923330"/>
          </a:xfrm>
          <a:prstGeom prst="rect">
            <a:avLst/>
          </a:prstGeom>
          <a:noFill/>
        </p:spPr>
        <p:txBody>
          <a:bodyPr wrap="square" rtlCol="0">
            <a:spAutoFit/>
          </a:bodyPr>
          <a:lstStyle/>
          <a:p>
            <a:r>
              <a:rPr lang="zh-TW" altLang="en-US" sz="5400" dirty="0">
                <a:solidFill>
                  <a:srgbClr val="0070C0"/>
                </a:solidFill>
                <a:latin typeface="KaiTi" panose="02010609060101010101" pitchFamily="49" charset="-122"/>
                <a:ea typeface="KaiTi" panose="02010609060101010101" pitchFamily="49" charset="-122"/>
              </a:rPr>
              <a:t>禱告</a:t>
            </a:r>
            <a:endParaRPr lang="en-US" altLang="zh-TW" sz="5400" dirty="0">
              <a:solidFill>
                <a:srgbClr val="0070C0"/>
              </a:solidFill>
              <a:latin typeface="KaiTi" panose="02010609060101010101" pitchFamily="49" charset="-122"/>
              <a:ea typeface="KaiTi" panose="02010609060101010101" pitchFamily="49" charset="-122"/>
            </a:endParaRPr>
          </a:p>
        </p:txBody>
      </p:sp>
      <p:sp>
        <p:nvSpPr>
          <p:cNvPr id="9" name="TextBox 8">
            <a:extLst>
              <a:ext uri="{FF2B5EF4-FFF2-40B4-BE49-F238E27FC236}">
                <a16:creationId xmlns:a16="http://schemas.microsoft.com/office/drawing/2014/main" id="{B8D5DFC5-14A2-5EDB-431F-89758BA7759E}"/>
              </a:ext>
            </a:extLst>
          </p:cNvPr>
          <p:cNvSpPr txBox="1"/>
          <p:nvPr/>
        </p:nvSpPr>
        <p:spPr>
          <a:xfrm>
            <a:off x="7245178" y="3118713"/>
            <a:ext cx="1524000" cy="1077218"/>
          </a:xfrm>
          <a:prstGeom prst="rect">
            <a:avLst/>
          </a:prstGeom>
          <a:noFill/>
        </p:spPr>
        <p:txBody>
          <a:bodyPr wrap="square" rtlCol="0">
            <a:spAutoFit/>
          </a:bodyPr>
          <a:lstStyle/>
          <a:p>
            <a:r>
              <a:rPr lang="zh-TW" altLang="en-US" sz="3200" dirty="0">
                <a:solidFill>
                  <a:srgbClr val="0070C0"/>
                </a:solidFill>
                <a:latin typeface="KaiTi" panose="02010609060101010101" pitchFamily="49" charset="-122"/>
                <a:ea typeface="KaiTi" panose="02010609060101010101" pitchFamily="49" charset="-122"/>
              </a:rPr>
              <a:t>喜樂</a:t>
            </a:r>
            <a:endParaRPr lang="en-US" altLang="zh-TW" sz="3200" dirty="0">
              <a:solidFill>
                <a:srgbClr val="0070C0"/>
              </a:solidFill>
              <a:latin typeface="KaiTi" panose="02010609060101010101" pitchFamily="49" charset="-122"/>
              <a:ea typeface="KaiTi" panose="02010609060101010101" pitchFamily="49" charset="-122"/>
            </a:endParaRPr>
          </a:p>
          <a:p>
            <a:r>
              <a:rPr lang="zh-TW" altLang="en-US" sz="3200" dirty="0">
                <a:solidFill>
                  <a:srgbClr val="0070C0"/>
                </a:solidFill>
                <a:latin typeface="KaiTi" panose="02010609060101010101" pitchFamily="49" charset="-122"/>
                <a:ea typeface="KaiTi" panose="02010609060101010101" pitchFamily="49" charset="-122"/>
              </a:rPr>
              <a:t>謝恩</a:t>
            </a:r>
            <a:endParaRPr lang="en-US" altLang="zh-TW" sz="3200" dirty="0">
              <a:solidFill>
                <a:srgbClr val="0070C0"/>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102978413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C2ED3-682A-C399-B6E0-73B1AAD5B0E7}"/>
            </a:ext>
          </a:extLst>
        </p:cNvPr>
        <p:cNvGrpSpPr/>
        <p:nvPr/>
      </p:nvGrpSpPr>
      <p:grpSpPr>
        <a:xfrm>
          <a:off x="0" y="0"/>
          <a:ext cx="0" cy="0"/>
          <a:chOff x="0" y="0"/>
          <a:chExt cx="0" cy="0"/>
        </a:xfrm>
      </p:grpSpPr>
      <p:sp>
        <p:nvSpPr>
          <p:cNvPr id="5" name="内容占位符 2">
            <a:extLst>
              <a:ext uri="{FF2B5EF4-FFF2-40B4-BE49-F238E27FC236}">
                <a16:creationId xmlns:a16="http://schemas.microsoft.com/office/drawing/2014/main" id="{0685FB77-B8EC-B0E9-E6CB-4396BBA9E117}"/>
              </a:ext>
            </a:extLst>
          </p:cNvPr>
          <p:cNvSpPr>
            <a:spLocks noGrp="1"/>
          </p:cNvSpPr>
          <p:nvPr>
            <p:ph idx="1"/>
          </p:nvPr>
        </p:nvSpPr>
        <p:spPr>
          <a:xfrm>
            <a:off x="152400" y="381000"/>
            <a:ext cx="8839200" cy="5410200"/>
          </a:xfrm>
        </p:spPr>
        <p:txBody>
          <a:bodyPr/>
          <a:lstStyle/>
          <a:p>
            <a:pPr algn="l"/>
            <a:r>
              <a:rPr lang="zh-TW" altLang="en-US" sz="3600" b="1" baseline="30000" dirty="0">
                <a:solidFill>
                  <a:schemeClr val="bg1"/>
                </a:solidFill>
                <a:latin typeface="KaiTi" panose="02010609060101010101" pitchFamily="49" charset="-122"/>
                <a:ea typeface="KaiTi" panose="02010609060101010101" pitchFamily="49" charset="-122"/>
              </a:rPr>
              <a:t>在日常生活中，我們最容易在哪些事上發怨言？ 工作、家庭、孩子、健康、教會、經濟、人際關係</a:t>
            </a:r>
            <a:r>
              <a:rPr lang="en-US" altLang="zh-TW" sz="3600" b="1" baseline="30000" dirty="0">
                <a:solidFill>
                  <a:schemeClr val="bg1"/>
                </a:solidFill>
                <a:latin typeface="KaiTi" panose="02010609060101010101" pitchFamily="49" charset="-122"/>
                <a:ea typeface="KaiTi" panose="02010609060101010101" pitchFamily="49" charset="-122"/>
              </a:rPr>
              <a:t>……</a:t>
            </a:r>
            <a:r>
              <a:rPr lang="zh-TW" altLang="en-US" sz="3600" b="1" baseline="30000" dirty="0">
                <a:solidFill>
                  <a:schemeClr val="bg1"/>
                </a:solidFill>
                <a:latin typeface="KaiTi" panose="02010609060101010101" pitchFamily="49" charset="-122"/>
                <a:ea typeface="KaiTi" panose="02010609060101010101" pitchFamily="49" charset="-122"/>
              </a:rPr>
              <a:t>似乎任何事都能成為抱怨的理由。 </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endParaRPr lang="zh-TW" altLang="en-US"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chemeClr val="bg1"/>
                </a:solidFill>
                <a:latin typeface="KaiTi" panose="02010609060101010101" pitchFamily="49" charset="-122"/>
                <a:ea typeface="KaiTi" panose="02010609060101010101" pitchFamily="49" charset="-122"/>
              </a:rPr>
              <a:t>我們常有一種幻覺：</a:t>
            </a:r>
            <a:r>
              <a:rPr lang="zh-TW" altLang="en-US" sz="3600" b="1" baseline="30000" dirty="0">
                <a:solidFill>
                  <a:srgbClr val="FF0000"/>
                </a:solidFill>
                <a:latin typeface="KaiTi" panose="02010609060101010101" pitchFamily="49" charset="-122"/>
                <a:ea typeface="KaiTi" panose="02010609060101010101" pitchFamily="49" charset="-122"/>
              </a:rPr>
              <a:t>如果環境改善，我就不會抱怨了。</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chemeClr val="bg1"/>
                </a:solidFill>
                <a:latin typeface="KaiTi" panose="02010609060101010101" pitchFamily="49" charset="-122"/>
                <a:ea typeface="KaiTi" panose="02010609060101010101" pitchFamily="49" charset="-122"/>
              </a:rPr>
              <a:t> 然而，舊約中的以色列人向我們證明：即使天天看見神蹟，人仍然可以抱怨。 可見，問題從來不在於環境的惡劣，而在於人的心沒有真正相信神。 </a:t>
            </a:r>
          </a:p>
        </p:txBody>
      </p:sp>
    </p:spTree>
    <p:extLst>
      <p:ext uri="{BB962C8B-B14F-4D97-AF65-F5344CB8AC3E}">
        <p14:creationId xmlns:p14="http://schemas.microsoft.com/office/powerpoint/2010/main" val="301977143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D1C26-69C3-C192-F119-66BB3790DEFB}"/>
            </a:ext>
          </a:extLst>
        </p:cNvPr>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A84532D4-7BC8-43A2-39D1-26F3C328DEB1}"/>
              </a:ext>
            </a:extLst>
          </p:cNvPr>
          <p:cNvGraphicFramePr>
            <a:graphicFrameLocks noGrp="1"/>
          </p:cNvGraphicFramePr>
          <p:nvPr>
            <p:ph idx="1"/>
            <p:extLst>
              <p:ext uri="{D42A27DB-BD31-4B8C-83A1-F6EECF244321}">
                <p14:modId xmlns:p14="http://schemas.microsoft.com/office/powerpoint/2010/main" val="2035759333"/>
              </p:ext>
            </p:extLst>
          </p:nvPr>
        </p:nvGraphicFramePr>
        <p:xfrm>
          <a:off x="228600" y="318960"/>
          <a:ext cx="8686800" cy="6143880"/>
        </p:xfrm>
        <a:graphic>
          <a:graphicData uri="http://schemas.openxmlformats.org/drawingml/2006/table">
            <a:tbl>
              <a:tblPr>
                <a:tableStyleId>{5C22544A-7EE6-4342-B048-85BDC9FD1C3A}</a:tableStyleId>
              </a:tblPr>
              <a:tblGrid>
                <a:gridCol w="1659507">
                  <a:extLst>
                    <a:ext uri="{9D8B030D-6E8A-4147-A177-3AD203B41FA5}">
                      <a16:colId xmlns:a16="http://schemas.microsoft.com/office/drawing/2014/main" val="665347302"/>
                    </a:ext>
                  </a:extLst>
                </a:gridCol>
                <a:gridCol w="5111689">
                  <a:extLst>
                    <a:ext uri="{9D8B030D-6E8A-4147-A177-3AD203B41FA5}">
                      <a16:colId xmlns:a16="http://schemas.microsoft.com/office/drawing/2014/main" val="2219392868"/>
                    </a:ext>
                  </a:extLst>
                </a:gridCol>
                <a:gridCol w="1915604">
                  <a:extLst>
                    <a:ext uri="{9D8B030D-6E8A-4147-A177-3AD203B41FA5}">
                      <a16:colId xmlns:a16="http://schemas.microsoft.com/office/drawing/2014/main" val="343529526"/>
                    </a:ext>
                  </a:extLst>
                </a:gridCol>
              </a:tblGrid>
              <a:tr h="274101">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抱怨內容</a:t>
                      </a:r>
                      <a:endParaRPr lang="en-US" sz="2000" b="1"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經文</a:t>
                      </a:r>
                      <a:endParaRPr lang="en-US" sz="2000" b="1" i="0" u="none" strike="noStrike">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根本問題</a:t>
                      </a:r>
                      <a:endParaRPr lang="en-US" sz="2000" b="1" i="0" u="none" strike="noStrike">
                        <a:solidFill>
                          <a:schemeClr val="bg1"/>
                        </a:solidFill>
                        <a:effectLst/>
                        <a:latin typeface="KaiTi" panose="02010609060101010101" pitchFamily="49" charset="-122"/>
                        <a:ea typeface="KaiTi" panose="02010609060101010101" pitchFamily="49" charset="-122"/>
                      </a:endParaRPr>
                    </a:p>
                  </a:txBody>
                  <a:tcPr marL="5985" marR="5985" marT="5985" marB="0" anchor="ctr"/>
                </a:tc>
                <a:extLst>
                  <a:ext uri="{0D108BD9-81ED-4DB2-BD59-A6C34878D82A}">
                    <a16:rowId xmlns:a16="http://schemas.microsoft.com/office/drawing/2014/main" val="3529146562"/>
                  </a:ext>
                </a:extLst>
              </a:tr>
              <a:tr h="810333">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害怕敵人</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l" fontAlgn="ctr">
                        <a:buNone/>
                      </a:pPr>
                      <a:r>
                        <a:rPr lang="en-US" sz="2000" u="none" strike="noStrike" dirty="0" err="1">
                          <a:solidFill>
                            <a:srgbClr val="FF0000"/>
                          </a:solidFill>
                          <a:effectLst/>
                          <a:latin typeface="KaiTi" panose="02010609060101010101" pitchFamily="49" charset="-122"/>
                          <a:ea typeface="KaiTi" panose="02010609060101010101" pitchFamily="49" charset="-122"/>
                        </a:rPr>
                        <a:t>紅海前埋怨摩西</a:t>
                      </a:r>
                      <a:r>
                        <a:rPr lang="en-US" sz="2000" u="none" strike="noStrike" dirty="0">
                          <a:solidFill>
                            <a:srgbClr val="FF0000"/>
                          </a:solidFill>
                          <a:effectLst/>
                          <a:latin typeface="KaiTi" panose="02010609060101010101" pitchFamily="49" charset="-122"/>
                          <a:ea typeface="KaiTi" panose="02010609060101010101" pitchFamily="49" charset="-122"/>
                        </a:rPr>
                        <a:t> 出14:10-12</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難道在埃及沒有墳地，你把我們帶來死在曠野嗎</a:t>
                      </a:r>
                      <a:r>
                        <a:rPr lang="en-US" sz="2000" u="none" strike="noStrike" dirty="0">
                          <a:solidFill>
                            <a:schemeClr val="bg1"/>
                          </a:solidFill>
                          <a:effectLst/>
                          <a:latin typeface="KaiTi" panose="02010609060101010101" pitchFamily="49" charset="-122"/>
                          <a:ea typeface="KaiTi" panose="02010609060101010101" pitchFamily="49" charset="-122"/>
                        </a:rPr>
                        <a:t>？</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不信神保護</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extLst>
                  <a:ext uri="{0D108BD9-81ED-4DB2-BD59-A6C34878D82A}">
                    <a16:rowId xmlns:a16="http://schemas.microsoft.com/office/drawing/2014/main" val="1829504526"/>
                  </a:ext>
                </a:extLst>
              </a:tr>
              <a:tr h="1346565">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沒有水喝</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l" fontAlgn="ctr">
                        <a:buNone/>
                      </a:pPr>
                      <a:r>
                        <a:rPr lang="en-US" sz="2000" u="none" strike="noStrike" dirty="0" err="1">
                          <a:solidFill>
                            <a:srgbClr val="FF0000"/>
                          </a:solidFill>
                          <a:effectLst/>
                          <a:latin typeface="KaiTi" panose="02010609060101010101" pitchFamily="49" charset="-122"/>
                          <a:ea typeface="KaiTi" panose="02010609060101010101" pitchFamily="49" charset="-122"/>
                        </a:rPr>
                        <a:t>瑪拉苦水</a:t>
                      </a:r>
                      <a:r>
                        <a:rPr lang="en-US" sz="2000" u="none" strike="noStrike" dirty="0">
                          <a:solidFill>
                            <a:srgbClr val="FF0000"/>
                          </a:solidFill>
                          <a:effectLst/>
                          <a:latin typeface="KaiTi" panose="02010609060101010101" pitchFamily="49" charset="-122"/>
                          <a:ea typeface="KaiTi" panose="02010609060101010101" pitchFamily="49" charset="-122"/>
                        </a:rPr>
                        <a:t> 出15:22-24</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我們喝什麼呢</a:t>
                      </a:r>
                      <a:r>
                        <a:rPr lang="en-US" sz="2000" u="none" strike="noStrike" dirty="0">
                          <a:solidFill>
                            <a:schemeClr val="bg1"/>
                          </a:solidFill>
                          <a:effectLst/>
                          <a:latin typeface="KaiTi" panose="02010609060101010101" pitchFamily="49" charset="-122"/>
                          <a:ea typeface="KaiTi" panose="02010609060101010101" pitchFamily="49" charset="-122"/>
                        </a:rPr>
                        <a:t>？</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rgbClr val="FF0000"/>
                          </a:solidFill>
                          <a:effectLst/>
                          <a:latin typeface="KaiTi" panose="02010609060101010101" pitchFamily="49" charset="-122"/>
                          <a:ea typeface="KaiTi" panose="02010609060101010101" pitchFamily="49" charset="-122"/>
                        </a:rPr>
                        <a:t>利非訂缺水</a:t>
                      </a:r>
                      <a:r>
                        <a:rPr lang="en-US" sz="2000" u="none" strike="noStrike" dirty="0">
                          <a:solidFill>
                            <a:srgbClr val="FF0000"/>
                          </a:solidFill>
                          <a:effectLst/>
                          <a:latin typeface="KaiTi" panose="02010609060101010101" pitchFamily="49" charset="-122"/>
                          <a:ea typeface="KaiTi" panose="02010609060101010101" pitchFamily="49" charset="-122"/>
                        </a:rPr>
                        <a:t> 出17:1-7</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你為什麼將我們從埃及領出來，使我們和兒女並牲畜都渴死呢</a:t>
                      </a:r>
                      <a:r>
                        <a:rPr lang="en-US" sz="2000" u="none" strike="noStrike" dirty="0">
                          <a:solidFill>
                            <a:schemeClr val="bg1"/>
                          </a:solidFill>
                          <a:effectLst/>
                          <a:latin typeface="KaiTi" panose="02010609060101010101" pitchFamily="49" charset="-122"/>
                          <a:ea typeface="KaiTi" panose="02010609060101010101" pitchFamily="49" charset="-122"/>
                        </a:rPr>
                        <a:t>？ </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不信神供應</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extLst>
                  <a:ext uri="{0D108BD9-81ED-4DB2-BD59-A6C34878D82A}">
                    <a16:rowId xmlns:a16="http://schemas.microsoft.com/office/drawing/2014/main" val="1111410417"/>
                  </a:ext>
                </a:extLst>
              </a:tr>
              <a:tr h="542217">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沒有食物</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l" fontAlgn="ctr">
                        <a:buNone/>
                      </a:pPr>
                      <a:r>
                        <a:rPr lang="en-US" sz="2000" u="none" strike="noStrike" dirty="0" err="1">
                          <a:solidFill>
                            <a:srgbClr val="FF0000"/>
                          </a:solidFill>
                          <a:effectLst/>
                          <a:latin typeface="KaiTi" panose="02010609060101010101" pitchFamily="49" charset="-122"/>
                          <a:ea typeface="KaiTi" panose="02010609060101010101" pitchFamily="49" charset="-122"/>
                        </a:rPr>
                        <a:t>食物不足抱怨</a:t>
                      </a:r>
                      <a:r>
                        <a:rPr lang="en-US" sz="2000" u="none" strike="noStrike" dirty="0">
                          <a:solidFill>
                            <a:srgbClr val="FF0000"/>
                          </a:solidFill>
                          <a:effectLst/>
                          <a:latin typeface="KaiTi" panose="02010609060101010101" pitchFamily="49" charset="-122"/>
                          <a:ea typeface="KaiTi" panose="02010609060101010101" pitchFamily="49" charset="-122"/>
                        </a:rPr>
                        <a:t> 出16:1-3</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巴不得我們早死在埃及</a:t>
                      </a:r>
                      <a:r>
                        <a:rPr lang="en-US" sz="2000" u="none" strike="noStrike" dirty="0">
                          <a:solidFill>
                            <a:schemeClr val="bg1"/>
                          </a:solidFill>
                          <a:effectLst/>
                          <a:latin typeface="KaiTi" panose="02010609060101010101" pitchFamily="49" charset="-122"/>
                          <a:ea typeface="KaiTi" panose="02010609060101010101" pitchFamily="49" charset="-122"/>
                        </a:rPr>
                        <a:t>。</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忘記神恩典</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extLst>
                  <a:ext uri="{0D108BD9-81ED-4DB2-BD59-A6C34878D82A}">
                    <a16:rowId xmlns:a16="http://schemas.microsoft.com/office/drawing/2014/main" val="329974806"/>
                  </a:ext>
                </a:extLst>
              </a:tr>
              <a:tr h="542217">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厭煩嗎哪</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l" fontAlgn="ctr">
                        <a:buNone/>
                      </a:pPr>
                      <a:r>
                        <a:rPr lang="en-US" sz="2000" u="none" strike="noStrike" dirty="0" err="1">
                          <a:solidFill>
                            <a:srgbClr val="FF0000"/>
                          </a:solidFill>
                          <a:effectLst/>
                          <a:latin typeface="KaiTi" panose="02010609060101010101" pitchFamily="49" charset="-122"/>
                          <a:ea typeface="KaiTi" panose="02010609060101010101" pitchFamily="49" charset="-122"/>
                        </a:rPr>
                        <a:t>食物淡薄抱怨</a:t>
                      </a:r>
                      <a:r>
                        <a:rPr lang="en-US" sz="2000" u="none" strike="noStrike" dirty="0">
                          <a:solidFill>
                            <a:srgbClr val="FF0000"/>
                          </a:solidFill>
                          <a:effectLst/>
                          <a:latin typeface="KaiTi" panose="02010609060101010101" pitchFamily="49" charset="-122"/>
                          <a:ea typeface="KaiTi" panose="02010609060101010101" pitchFamily="49" charset="-122"/>
                        </a:rPr>
                        <a:t> 民21:5</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我們厭惡這淡薄的食物</a:t>
                      </a:r>
                      <a:r>
                        <a:rPr lang="en-US" sz="2000" u="none" strike="noStrike" dirty="0">
                          <a:solidFill>
                            <a:schemeClr val="bg1"/>
                          </a:solidFill>
                          <a:effectLst/>
                          <a:latin typeface="KaiTi" panose="02010609060101010101" pitchFamily="49" charset="-122"/>
                          <a:ea typeface="KaiTi" panose="02010609060101010101" pitchFamily="49" charset="-122"/>
                        </a:rPr>
                        <a:t>。</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不知足</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extLst>
                  <a:ext uri="{0D108BD9-81ED-4DB2-BD59-A6C34878D82A}">
                    <a16:rowId xmlns:a16="http://schemas.microsoft.com/office/drawing/2014/main" val="1659180506"/>
                  </a:ext>
                </a:extLst>
              </a:tr>
              <a:tr h="542217">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害怕迦南人</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l" fontAlgn="ctr">
                        <a:buNone/>
                      </a:pPr>
                      <a:r>
                        <a:rPr lang="en-US" sz="2000" u="none" strike="noStrike" dirty="0" err="1">
                          <a:solidFill>
                            <a:srgbClr val="FF0000"/>
                          </a:solidFill>
                          <a:effectLst/>
                          <a:latin typeface="KaiTi" panose="02010609060101010101" pitchFamily="49" charset="-122"/>
                          <a:ea typeface="KaiTi" panose="02010609060101010101" pitchFamily="49" charset="-122"/>
                        </a:rPr>
                        <a:t>拒絕進入迦南地</a:t>
                      </a:r>
                      <a:r>
                        <a:rPr lang="en-US" sz="2000" u="none" strike="noStrike" dirty="0">
                          <a:solidFill>
                            <a:srgbClr val="FF0000"/>
                          </a:solidFill>
                          <a:effectLst/>
                          <a:latin typeface="KaiTi" panose="02010609060101010101" pitchFamily="49" charset="-122"/>
                          <a:ea typeface="KaiTi" panose="02010609060101010101" pitchFamily="49" charset="-122"/>
                        </a:rPr>
                        <a:t> 民13-14</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我們不如死在埃及地</a:t>
                      </a:r>
                      <a:r>
                        <a:rPr lang="en-US" sz="2000" u="none" strike="noStrike" dirty="0">
                          <a:solidFill>
                            <a:schemeClr val="bg1"/>
                          </a:solidFill>
                          <a:effectLst/>
                          <a:latin typeface="KaiTi" panose="02010609060101010101" pitchFamily="49" charset="-122"/>
                          <a:ea typeface="KaiTi" panose="02010609060101010101" pitchFamily="49" charset="-122"/>
                        </a:rPr>
                        <a:t>。</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不信神應許</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extLst>
                  <a:ext uri="{0D108BD9-81ED-4DB2-BD59-A6C34878D82A}">
                    <a16:rowId xmlns:a16="http://schemas.microsoft.com/office/drawing/2014/main" val="2053616646"/>
                  </a:ext>
                </a:extLst>
              </a:tr>
              <a:tr h="54221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2000" dirty="0" err="1">
                          <a:solidFill>
                            <a:schemeClr val="bg1"/>
                          </a:solidFill>
                          <a:latin typeface="KaiTi" panose="02010609060101010101" pitchFamily="49" charset="-122"/>
                          <a:ea typeface="KaiTi" panose="02010609060101010101" pitchFamily="49" charset="-122"/>
                        </a:rPr>
                        <a:t>攻擊摩西</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l" fontAlgn="ctr">
                        <a:buNone/>
                      </a:pPr>
                      <a:r>
                        <a:rPr lang="en-US" sz="2000" u="none" strike="noStrike" dirty="0" err="1">
                          <a:solidFill>
                            <a:srgbClr val="FF0000"/>
                          </a:solidFill>
                          <a:effectLst/>
                          <a:latin typeface="KaiTi" panose="02010609060101010101" pitchFamily="49" charset="-122"/>
                          <a:ea typeface="KaiTi" panose="02010609060101010101" pitchFamily="49" charset="-122"/>
                        </a:rPr>
                        <a:t>可拉黨叛變後埋怨摩西</a:t>
                      </a:r>
                      <a:r>
                        <a:rPr lang="en-US" sz="2000" u="none" strike="noStrike" dirty="0">
                          <a:solidFill>
                            <a:srgbClr val="FF0000"/>
                          </a:solidFill>
                          <a:effectLst/>
                          <a:latin typeface="KaiTi" panose="02010609060101010101" pitchFamily="49" charset="-122"/>
                          <a:ea typeface="KaiTi" panose="02010609060101010101" pitchFamily="49" charset="-122"/>
                        </a:rPr>
                        <a:t> 民16:41</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你們殺了耶和華的百姓了</a:t>
                      </a:r>
                      <a:r>
                        <a:rPr lang="en-US" sz="2000" u="none" strike="noStrike" dirty="0">
                          <a:solidFill>
                            <a:schemeClr val="bg1"/>
                          </a:solidFill>
                          <a:effectLst/>
                          <a:latin typeface="KaiTi" panose="02010609060101010101" pitchFamily="49" charset="-122"/>
                          <a:ea typeface="KaiTi" panose="02010609060101010101" pitchFamily="49" charset="-122"/>
                        </a:rPr>
                        <a:t>！</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是非不分</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extLst>
                  <a:ext uri="{0D108BD9-81ED-4DB2-BD59-A6C34878D82A}">
                    <a16:rowId xmlns:a16="http://schemas.microsoft.com/office/drawing/2014/main" val="3724513854"/>
                  </a:ext>
                </a:extLst>
              </a:tr>
              <a:tr h="810333">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道路艱難</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l" fontAlgn="ctr">
                        <a:buNone/>
                      </a:pPr>
                      <a:r>
                        <a:rPr lang="en-US" sz="2000" u="none" strike="noStrike" dirty="0" err="1">
                          <a:solidFill>
                            <a:srgbClr val="FF0000"/>
                          </a:solidFill>
                          <a:effectLst/>
                          <a:latin typeface="KaiTi" panose="02010609060101010101" pitchFamily="49" charset="-122"/>
                          <a:ea typeface="KaiTi" panose="02010609060101010101" pitchFamily="49" charset="-122"/>
                        </a:rPr>
                        <a:t>因道路艱難抱怨</a:t>
                      </a:r>
                      <a:r>
                        <a:rPr lang="en-US" sz="2000" u="none" strike="noStrike" dirty="0">
                          <a:solidFill>
                            <a:srgbClr val="FF0000"/>
                          </a:solidFill>
                          <a:effectLst/>
                          <a:latin typeface="KaiTi" panose="02010609060101010101" pitchFamily="49" charset="-122"/>
                          <a:ea typeface="KaiTi" panose="02010609060101010101" pitchFamily="49" charset="-122"/>
                        </a:rPr>
                        <a:t> 民21:4-5</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你們為什麼把我們從埃及領出來，使我們死在曠野呢</a:t>
                      </a:r>
                      <a:r>
                        <a:rPr lang="en-US" sz="2000" u="none" strike="noStrike" dirty="0">
                          <a:solidFill>
                            <a:schemeClr val="bg1"/>
                          </a:solidFill>
                          <a:effectLst/>
                          <a:latin typeface="KaiTi" panose="02010609060101010101" pitchFamily="49" charset="-122"/>
                          <a:ea typeface="KaiTi" panose="02010609060101010101" pitchFamily="49" charset="-122"/>
                        </a:rPr>
                        <a:t>？</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tc>
                  <a:txBody>
                    <a:bodyPr/>
                    <a:lstStyle/>
                    <a:p>
                      <a:pPr algn="ctr" fontAlgn="ctr">
                        <a:buNone/>
                      </a:pPr>
                      <a:r>
                        <a:rPr lang="zh-TW" altLang="en-US" sz="2000" b="0" i="0" u="none" strike="noStrike" dirty="0">
                          <a:solidFill>
                            <a:schemeClr val="bg1"/>
                          </a:solidFill>
                          <a:effectLst/>
                          <a:latin typeface="KaiTi" panose="02010609060101010101" pitchFamily="49" charset="-122"/>
                          <a:ea typeface="KaiTi" panose="02010609060101010101" pitchFamily="49" charset="-122"/>
                        </a:rPr>
                        <a:t>不願面對艱難</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5985" marR="5985" marT="5985" marB="0" anchor="ctr"/>
                </a:tc>
                <a:extLst>
                  <a:ext uri="{0D108BD9-81ED-4DB2-BD59-A6C34878D82A}">
                    <a16:rowId xmlns:a16="http://schemas.microsoft.com/office/drawing/2014/main" val="3372491749"/>
                  </a:ext>
                </a:extLst>
              </a:tr>
            </a:tbl>
          </a:graphicData>
        </a:graphic>
      </p:graphicFrame>
    </p:spTree>
    <p:extLst>
      <p:ext uri="{BB962C8B-B14F-4D97-AF65-F5344CB8AC3E}">
        <p14:creationId xmlns:p14="http://schemas.microsoft.com/office/powerpoint/2010/main" val="328144955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6F922-B920-FBCB-83F6-B86AE8592492}"/>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A4F85A1E-FD83-7DAF-CF62-CF9BE53BB6E0}"/>
              </a:ext>
            </a:extLst>
          </p:cNvPr>
          <p:cNvGraphicFramePr>
            <a:graphicFrameLocks noGrp="1"/>
          </p:cNvGraphicFramePr>
          <p:nvPr>
            <p:ph idx="1"/>
            <p:extLst>
              <p:ext uri="{D42A27DB-BD31-4B8C-83A1-F6EECF244321}">
                <p14:modId xmlns:p14="http://schemas.microsoft.com/office/powerpoint/2010/main" val="1303047938"/>
              </p:ext>
            </p:extLst>
          </p:nvPr>
        </p:nvGraphicFramePr>
        <p:xfrm>
          <a:off x="190500" y="202900"/>
          <a:ext cx="8763000" cy="6350428"/>
        </p:xfrm>
        <a:graphic>
          <a:graphicData uri="http://schemas.openxmlformats.org/drawingml/2006/table">
            <a:tbl>
              <a:tblPr>
                <a:tableStyleId>{5C22544A-7EE6-4342-B048-85BDC9FD1C3A}</a:tableStyleId>
              </a:tblPr>
              <a:tblGrid>
                <a:gridCol w="1674064">
                  <a:extLst>
                    <a:ext uri="{9D8B030D-6E8A-4147-A177-3AD203B41FA5}">
                      <a16:colId xmlns:a16="http://schemas.microsoft.com/office/drawing/2014/main" val="555058932"/>
                    </a:ext>
                  </a:extLst>
                </a:gridCol>
                <a:gridCol w="3659935">
                  <a:extLst>
                    <a:ext uri="{9D8B030D-6E8A-4147-A177-3AD203B41FA5}">
                      <a16:colId xmlns:a16="http://schemas.microsoft.com/office/drawing/2014/main" val="2745948786"/>
                    </a:ext>
                  </a:extLst>
                </a:gridCol>
                <a:gridCol w="3429001">
                  <a:extLst>
                    <a:ext uri="{9D8B030D-6E8A-4147-A177-3AD203B41FA5}">
                      <a16:colId xmlns:a16="http://schemas.microsoft.com/office/drawing/2014/main" val="2442282774"/>
                    </a:ext>
                  </a:extLst>
                </a:gridCol>
              </a:tblGrid>
              <a:tr h="294263">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以色列人</a:t>
                      </a:r>
                      <a:endParaRPr lang="en-US" sz="2000" b="1"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我們的抱怨</a:t>
                      </a:r>
                      <a:endParaRPr lang="en-US" sz="2000" b="1"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根本問題</a:t>
                      </a:r>
                      <a:endParaRPr lang="en-US" sz="2000" b="1" i="0" u="none" strike="noStrike">
                        <a:solidFill>
                          <a:schemeClr val="bg1"/>
                        </a:solidFill>
                        <a:effectLst/>
                        <a:latin typeface="KaiTi" panose="02010609060101010101" pitchFamily="49" charset="-122"/>
                        <a:ea typeface="KaiTi" panose="02010609060101010101" pitchFamily="49" charset="-122"/>
                      </a:endParaRPr>
                    </a:p>
                  </a:txBody>
                  <a:tcPr marL="6425" marR="6425" marT="6425" marB="0" anchor="ctr"/>
                </a:tc>
                <a:extLst>
                  <a:ext uri="{0D108BD9-81ED-4DB2-BD59-A6C34878D82A}">
                    <a16:rowId xmlns:a16="http://schemas.microsoft.com/office/drawing/2014/main" val="3627079384"/>
                  </a:ext>
                </a:extLst>
              </a:tr>
              <a:tr h="869939">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害怕敵人</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l" fontAlgn="ctr">
                        <a:buNone/>
                      </a:pPr>
                      <a:r>
                        <a:rPr lang="en-US" sz="2000" u="none" strike="noStrike">
                          <a:solidFill>
                            <a:schemeClr val="bg1"/>
                          </a:solidFill>
                          <a:effectLst/>
                          <a:latin typeface="KaiTi" panose="02010609060101010101" pitchFamily="49" charset="-122"/>
                          <a:ea typeface="KaiTi" panose="02010609060101010101" pitchFamily="49" charset="-122"/>
                        </a:rPr>
                        <a:t>公司裁員</a:t>
                      </a:r>
                      <a:br>
                        <a:rPr lang="en-US" sz="2000" u="none" strike="noStrike">
                          <a:solidFill>
                            <a:schemeClr val="bg1"/>
                          </a:solidFill>
                          <a:effectLst/>
                          <a:latin typeface="KaiTi" panose="02010609060101010101" pitchFamily="49" charset="-122"/>
                          <a:ea typeface="KaiTi" panose="02010609060101010101" pitchFamily="49" charset="-122"/>
                        </a:rPr>
                      </a:br>
                      <a:r>
                        <a:rPr lang="en-US" sz="2000" u="none" strike="noStrike">
                          <a:solidFill>
                            <a:schemeClr val="bg1"/>
                          </a:solidFill>
                          <a:effectLst/>
                          <a:latin typeface="KaiTi" panose="02010609060101010101" pitchFamily="49" charset="-122"/>
                          <a:ea typeface="KaiTi" panose="02010609060101010101" pitchFamily="49" charset="-122"/>
                        </a:rPr>
                        <a:t>身體有問題</a:t>
                      </a:r>
                      <a:br>
                        <a:rPr lang="en-US" sz="2000" u="none" strike="noStrike">
                          <a:solidFill>
                            <a:schemeClr val="bg1"/>
                          </a:solidFill>
                          <a:effectLst/>
                          <a:latin typeface="KaiTi" panose="02010609060101010101" pitchFamily="49" charset="-122"/>
                          <a:ea typeface="KaiTi" panose="02010609060101010101" pitchFamily="49" charset="-122"/>
                        </a:rPr>
                      </a:br>
                      <a:r>
                        <a:rPr lang="en-US" sz="2000" u="none" strike="noStrike">
                          <a:solidFill>
                            <a:schemeClr val="bg1"/>
                          </a:solidFill>
                          <a:effectLst/>
                          <a:latin typeface="KaiTi" panose="02010609060101010101" pitchFamily="49" charset="-122"/>
                          <a:ea typeface="KaiTi" panose="02010609060101010101" pitchFamily="49" charset="-122"/>
                        </a:rPr>
                        <a:t>經濟壓力增加</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當危機來臨時，只看見困難</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6425" marR="6425" marT="6425" marB="0" anchor="ctr"/>
                </a:tc>
                <a:extLst>
                  <a:ext uri="{0D108BD9-81ED-4DB2-BD59-A6C34878D82A}">
                    <a16:rowId xmlns:a16="http://schemas.microsoft.com/office/drawing/2014/main" val="4254597701"/>
                  </a:ext>
                </a:extLst>
              </a:tr>
              <a:tr h="869939">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沒有水喝</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l"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孩子沒有想像中努力</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教會沒有想像中完美</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事情沒有照我的期待</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6425" marR="6425" marT="6425" marB="0" anchor="ctr"/>
                </a:tc>
                <a:extLst>
                  <a:ext uri="{0D108BD9-81ED-4DB2-BD59-A6C34878D82A}">
                    <a16:rowId xmlns:a16="http://schemas.microsoft.com/office/drawing/2014/main" val="3271367884"/>
                  </a:ext>
                </a:extLst>
              </a:tr>
              <a:tr h="869939">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沒有食物</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l" fontAlgn="ctr">
                        <a:buNone/>
                      </a:pPr>
                      <a:r>
                        <a:rPr lang="en-US" sz="2000" u="none" strike="noStrike">
                          <a:solidFill>
                            <a:schemeClr val="bg1"/>
                          </a:solidFill>
                          <a:effectLst/>
                          <a:latin typeface="KaiTi" panose="02010609060101010101" pitchFamily="49" charset="-122"/>
                          <a:ea typeface="KaiTi" panose="02010609060101010101" pitchFamily="49" charset="-122"/>
                        </a:rPr>
                        <a:t>如果薪水再高一點……</a:t>
                      </a:r>
                      <a:br>
                        <a:rPr lang="en-US" sz="2000" u="none" strike="noStrike">
                          <a:solidFill>
                            <a:schemeClr val="bg1"/>
                          </a:solidFill>
                          <a:effectLst/>
                          <a:latin typeface="KaiTi" panose="02010609060101010101" pitchFamily="49" charset="-122"/>
                          <a:ea typeface="KaiTi" panose="02010609060101010101" pitchFamily="49" charset="-122"/>
                        </a:rPr>
                      </a:br>
                      <a:r>
                        <a:rPr lang="en-US" sz="2000" u="none" strike="noStrike">
                          <a:solidFill>
                            <a:schemeClr val="bg1"/>
                          </a:solidFill>
                          <a:effectLst/>
                          <a:latin typeface="KaiTi" panose="02010609060101010101" pitchFamily="49" charset="-122"/>
                          <a:ea typeface="KaiTi" panose="02010609060101010101" pitchFamily="49" charset="-122"/>
                        </a:rPr>
                        <a:t>如果房子再大一點……</a:t>
                      </a:r>
                      <a:br>
                        <a:rPr lang="en-US" sz="2000" u="none" strike="noStrike">
                          <a:solidFill>
                            <a:schemeClr val="bg1"/>
                          </a:solidFill>
                          <a:effectLst/>
                          <a:latin typeface="KaiTi" panose="02010609060101010101" pitchFamily="49" charset="-122"/>
                          <a:ea typeface="KaiTi" panose="02010609060101010101" pitchFamily="49" charset="-122"/>
                        </a:rPr>
                      </a:br>
                      <a:r>
                        <a:rPr lang="en-US" sz="2000" u="none" strike="noStrike">
                          <a:solidFill>
                            <a:schemeClr val="bg1"/>
                          </a:solidFill>
                          <a:effectLst/>
                          <a:latin typeface="KaiTi" panose="02010609060101010101" pitchFamily="49" charset="-122"/>
                          <a:ea typeface="KaiTi" panose="02010609060101010101" pitchFamily="49" charset="-122"/>
                        </a:rPr>
                        <a:t>如果退休金更多……</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忘記神恩典</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6425" marR="6425" marT="6425" marB="0" anchor="ctr"/>
                </a:tc>
                <a:extLst>
                  <a:ext uri="{0D108BD9-81ED-4DB2-BD59-A6C34878D82A}">
                    <a16:rowId xmlns:a16="http://schemas.microsoft.com/office/drawing/2014/main" val="1961188425"/>
                  </a:ext>
                </a:extLst>
              </a:tr>
              <a:tr h="869939">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厭煩嗎哪</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l"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靈修沒味道</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聚會沒感動</a:t>
                      </a:r>
                      <a:endParaRPr lang="en-US" sz="200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習慣恩典</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extLst>
                  <a:ext uri="{0D108BD9-81ED-4DB2-BD59-A6C34878D82A}">
                    <a16:rowId xmlns:a16="http://schemas.microsoft.com/office/drawing/2014/main" val="45845496"/>
                  </a:ext>
                </a:extLst>
              </a:tr>
              <a:tr h="582101">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害怕迦南人</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l" fontAlgn="ctr">
                        <a:buNone/>
                      </a:pPr>
                      <a:r>
                        <a:rPr lang="en-US" sz="2000" u="none" strike="noStrike">
                          <a:solidFill>
                            <a:schemeClr val="bg1"/>
                          </a:solidFill>
                          <a:effectLst/>
                          <a:latin typeface="KaiTi" panose="02010609060101010101" pitchFamily="49" charset="-122"/>
                          <a:ea typeface="KaiTi" panose="02010609060101010101" pitchFamily="49" charset="-122"/>
                        </a:rPr>
                        <a:t>害怕服事</a:t>
                      </a:r>
                      <a:br>
                        <a:rPr lang="en-US" sz="2000" u="none" strike="noStrike">
                          <a:solidFill>
                            <a:schemeClr val="bg1"/>
                          </a:solidFill>
                          <a:effectLst/>
                          <a:latin typeface="KaiTi" panose="02010609060101010101" pitchFamily="49" charset="-122"/>
                          <a:ea typeface="KaiTi" panose="02010609060101010101" pitchFamily="49" charset="-122"/>
                        </a:rPr>
                      </a:br>
                      <a:r>
                        <a:rPr lang="en-US" sz="2000" u="none" strike="noStrike">
                          <a:solidFill>
                            <a:schemeClr val="bg1"/>
                          </a:solidFill>
                          <a:effectLst/>
                          <a:latin typeface="KaiTi" panose="02010609060101010101" pitchFamily="49" charset="-122"/>
                          <a:ea typeface="KaiTi" panose="02010609060101010101" pitchFamily="49" charset="-122"/>
                        </a:rPr>
                        <a:t>不願原諒別人</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只看見困難，不看見應許</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6425" marR="6425" marT="6425" marB="0" anchor="ctr"/>
                </a:tc>
                <a:extLst>
                  <a:ext uri="{0D108BD9-81ED-4DB2-BD59-A6C34878D82A}">
                    <a16:rowId xmlns:a16="http://schemas.microsoft.com/office/drawing/2014/main" val="3289684395"/>
                  </a:ext>
                </a:extLst>
              </a:tr>
              <a:tr h="869939">
                <a:tc>
                  <a:txBody>
                    <a:bodyPr/>
                    <a:lstStyle/>
                    <a:p>
                      <a:pPr algn="ctr" fontAlgn="ctr">
                        <a:buNone/>
                      </a:pPr>
                      <a:r>
                        <a:rPr lang="en-US" sz="2000" dirty="0" err="1">
                          <a:solidFill>
                            <a:schemeClr val="bg1"/>
                          </a:solidFill>
                          <a:latin typeface="KaiTi" panose="02010609060101010101" pitchFamily="49" charset="-122"/>
                          <a:ea typeface="KaiTi" panose="02010609060101010101" pitchFamily="49" charset="-122"/>
                        </a:rPr>
                        <a:t>攻擊摩西</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l"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詩歌不好</a:t>
                      </a:r>
                      <a:r>
                        <a:rPr lang="zh-TW" altLang="en-US" sz="2000" u="none" strike="noStrike" dirty="0">
                          <a:solidFill>
                            <a:schemeClr val="bg1"/>
                          </a:solidFill>
                          <a:effectLst/>
                          <a:latin typeface="KaiTi" panose="02010609060101010101" pitchFamily="49" charset="-122"/>
                          <a:ea typeface="KaiTi" panose="02010609060101010101" pitchFamily="49" charset="-122"/>
                        </a:rPr>
                        <a:t>聽</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配偶做不好</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教會沒有關心我</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ctr" fontAlgn="ctr">
                        <a:buNone/>
                      </a:pPr>
                      <a:r>
                        <a:rPr lang="en-US" sz="2000" u="none" strike="noStrike">
                          <a:solidFill>
                            <a:schemeClr val="bg1"/>
                          </a:solidFill>
                          <a:effectLst/>
                          <a:latin typeface="KaiTi" panose="02010609060101010101" pitchFamily="49" charset="-122"/>
                          <a:ea typeface="KaiTi" panose="02010609060101010101" pitchFamily="49" charset="-122"/>
                        </a:rPr>
                        <a:t>容易批評，不願承擔</a:t>
                      </a:r>
                      <a:endParaRPr lang="en-US" sz="2000" b="0" i="0" u="none" strike="noStrike">
                        <a:solidFill>
                          <a:schemeClr val="bg1"/>
                        </a:solidFill>
                        <a:effectLst/>
                        <a:latin typeface="KaiTi" panose="02010609060101010101" pitchFamily="49" charset="-122"/>
                        <a:ea typeface="KaiTi" panose="02010609060101010101" pitchFamily="49" charset="-122"/>
                      </a:endParaRPr>
                    </a:p>
                  </a:txBody>
                  <a:tcPr marL="6425" marR="6425" marT="6425" marB="0" anchor="ctr"/>
                </a:tc>
                <a:extLst>
                  <a:ext uri="{0D108BD9-81ED-4DB2-BD59-A6C34878D82A}">
                    <a16:rowId xmlns:a16="http://schemas.microsoft.com/office/drawing/2014/main" val="3260122503"/>
                  </a:ext>
                </a:extLst>
              </a:tr>
              <a:tr h="869939">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道路艱難</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l"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工作壓力太大</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老闆不公平</a:t>
                      </a:r>
                      <a:br>
                        <a:rPr lang="en-US" sz="2000" u="none" strike="noStrike" dirty="0">
                          <a:solidFill>
                            <a:schemeClr val="bg1"/>
                          </a:solidFill>
                          <a:effectLst/>
                          <a:latin typeface="KaiTi" panose="02010609060101010101" pitchFamily="49" charset="-122"/>
                          <a:ea typeface="KaiTi" panose="02010609060101010101" pitchFamily="49" charset="-122"/>
                        </a:rPr>
                      </a:br>
                      <a:r>
                        <a:rPr lang="en-US" sz="2000" u="none" strike="noStrike" dirty="0" err="1">
                          <a:solidFill>
                            <a:schemeClr val="bg1"/>
                          </a:solidFill>
                          <a:effectLst/>
                          <a:latin typeface="KaiTi" panose="02010609060101010101" pitchFamily="49" charset="-122"/>
                          <a:ea typeface="KaiTi" panose="02010609060101010101" pitchFamily="49" charset="-122"/>
                        </a:rPr>
                        <a:t>同事難相處</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tc>
                  <a:txBody>
                    <a:bodyPr/>
                    <a:lstStyle/>
                    <a:p>
                      <a:pPr algn="ctr" fontAlgn="ctr">
                        <a:buNone/>
                      </a:pPr>
                      <a:r>
                        <a:rPr lang="en-US" sz="2000" u="none" strike="noStrike" dirty="0" err="1">
                          <a:solidFill>
                            <a:schemeClr val="bg1"/>
                          </a:solidFill>
                          <a:effectLst/>
                          <a:latin typeface="KaiTi" panose="02010609060101010101" pitchFamily="49" charset="-122"/>
                          <a:ea typeface="KaiTi" panose="02010609060101010101" pitchFamily="49" charset="-122"/>
                        </a:rPr>
                        <a:t>難以面對艱難</a:t>
                      </a:r>
                      <a:endParaRPr lang="en-US" sz="2000" b="0" i="0" u="none" strike="noStrike" dirty="0">
                        <a:solidFill>
                          <a:schemeClr val="bg1"/>
                        </a:solidFill>
                        <a:effectLst/>
                        <a:latin typeface="KaiTi" panose="02010609060101010101" pitchFamily="49" charset="-122"/>
                        <a:ea typeface="KaiTi" panose="02010609060101010101" pitchFamily="49" charset="-122"/>
                      </a:endParaRPr>
                    </a:p>
                  </a:txBody>
                  <a:tcPr marL="6425" marR="6425" marT="6425" marB="0" anchor="ctr"/>
                </a:tc>
                <a:extLst>
                  <a:ext uri="{0D108BD9-81ED-4DB2-BD59-A6C34878D82A}">
                    <a16:rowId xmlns:a16="http://schemas.microsoft.com/office/drawing/2014/main" val="1794181304"/>
                  </a:ext>
                </a:extLst>
              </a:tr>
            </a:tbl>
          </a:graphicData>
        </a:graphic>
      </p:graphicFrame>
    </p:spTree>
    <p:extLst>
      <p:ext uri="{BB962C8B-B14F-4D97-AF65-F5344CB8AC3E}">
        <p14:creationId xmlns:p14="http://schemas.microsoft.com/office/powerpoint/2010/main" val="391614083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B360E-104A-4B84-FACD-20A8E21DF0E4}"/>
            </a:ext>
          </a:extLst>
        </p:cNvPr>
        <p:cNvGrpSpPr/>
        <p:nvPr/>
      </p:nvGrpSpPr>
      <p:grpSpPr>
        <a:xfrm>
          <a:off x="0" y="0"/>
          <a:ext cx="0" cy="0"/>
          <a:chOff x="0" y="0"/>
          <a:chExt cx="0" cy="0"/>
        </a:xfrm>
      </p:grpSpPr>
      <p:graphicFrame>
        <p:nvGraphicFramePr>
          <p:cNvPr id="11" name="Content Placeholder 10">
            <a:extLst>
              <a:ext uri="{FF2B5EF4-FFF2-40B4-BE49-F238E27FC236}">
                <a16:creationId xmlns:a16="http://schemas.microsoft.com/office/drawing/2014/main" id="{91D2DACD-8643-8FE6-4357-EBCE0469D4AC}"/>
              </a:ext>
            </a:extLst>
          </p:cNvPr>
          <p:cNvGraphicFramePr>
            <a:graphicFrameLocks noGrp="1"/>
          </p:cNvGraphicFramePr>
          <p:nvPr>
            <p:ph idx="1"/>
            <p:extLst>
              <p:ext uri="{D42A27DB-BD31-4B8C-83A1-F6EECF244321}">
                <p14:modId xmlns:p14="http://schemas.microsoft.com/office/powerpoint/2010/main" val="601826871"/>
              </p:ext>
            </p:extLst>
          </p:nvPr>
        </p:nvGraphicFramePr>
        <p:xfrm>
          <a:off x="381000" y="1066800"/>
          <a:ext cx="8458201" cy="4808220"/>
        </p:xfrm>
        <a:graphic>
          <a:graphicData uri="http://schemas.openxmlformats.org/drawingml/2006/table">
            <a:tbl>
              <a:tblPr>
                <a:tableStyleId>{5C22544A-7EE6-4342-B048-85BDC9FD1C3A}</a:tableStyleId>
              </a:tblPr>
              <a:tblGrid>
                <a:gridCol w="1798891">
                  <a:extLst>
                    <a:ext uri="{9D8B030D-6E8A-4147-A177-3AD203B41FA5}">
                      <a16:colId xmlns:a16="http://schemas.microsoft.com/office/drawing/2014/main" val="3688476049"/>
                    </a:ext>
                  </a:extLst>
                </a:gridCol>
                <a:gridCol w="1681890">
                  <a:extLst>
                    <a:ext uri="{9D8B030D-6E8A-4147-A177-3AD203B41FA5}">
                      <a16:colId xmlns:a16="http://schemas.microsoft.com/office/drawing/2014/main" val="2175006115"/>
                    </a:ext>
                  </a:extLst>
                </a:gridCol>
                <a:gridCol w="1623390">
                  <a:extLst>
                    <a:ext uri="{9D8B030D-6E8A-4147-A177-3AD203B41FA5}">
                      <a16:colId xmlns:a16="http://schemas.microsoft.com/office/drawing/2014/main" val="810923571"/>
                    </a:ext>
                  </a:extLst>
                </a:gridCol>
                <a:gridCol w="3354030">
                  <a:extLst>
                    <a:ext uri="{9D8B030D-6E8A-4147-A177-3AD203B41FA5}">
                      <a16:colId xmlns:a16="http://schemas.microsoft.com/office/drawing/2014/main" val="2496331773"/>
                    </a:ext>
                  </a:extLst>
                </a:gridCol>
              </a:tblGrid>
              <a:tr h="352425">
                <a:tc>
                  <a:txBody>
                    <a:bodyPr/>
                    <a:lstStyle/>
                    <a:p>
                      <a:pPr algn="ctr"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以色列人的抱怨</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ctr"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今天的抱怨</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ctr"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根本問題</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ctr" fontAlgn="ctr">
                        <a:buNone/>
                      </a:pPr>
                      <a:r>
                        <a:rPr lang="en-US" sz="1800" u="none" strike="noStrike">
                          <a:solidFill>
                            <a:schemeClr val="bg1"/>
                          </a:solidFill>
                          <a:effectLst/>
                          <a:latin typeface="KaiTi" panose="02010609060101010101" pitchFamily="49" charset="-122"/>
                          <a:ea typeface="KaiTi" panose="02010609060101010101" pitchFamily="49" charset="-122"/>
                        </a:rPr>
                        <a:t>耶穌的「我是」</a:t>
                      </a:r>
                      <a:endParaRPr lang="en-US" sz="1800" b="1" i="0" u="none" strike="noStrike">
                        <a:solidFill>
                          <a:schemeClr val="bg1"/>
                        </a:solidFill>
                        <a:effectLst/>
                        <a:latin typeface="KaiTi" panose="02010609060101010101" pitchFamily="49" charset="-122"/>
                        <a:ea typeface="KaiTi" panose="02010609060101010101" pitchFamily="49" charset="-122"/>
                      </a:endParaRPr>
                    </a:p>
                  </a:txBody>
                  <a:tcPr marL="9525" marR="9525" marT="9525" marB="0" anchor="ctr"/>
                </a:tc>
                <a:extLst>
                  <a:ext uri="{0D108BD9-81ED-4DB2-BD59-A6C34878D82A}">
                    <a16:rowId xmlns:a16="http://schemas.microsoft.com/office/drawing/2014/main" val="153605116"/>
                  </a:ext>
                </a:extLst>
              </a:tr>
              <a:tr h="352425">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害怕敵人</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公司裁員、疾病、經濟壓力</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只看見危機</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我是復活、我是生命（約11:25）</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9525" marR="9525" marT="9525" marB="0" anchor="ctr"/>
                </a:tc>
                <a:extLst>
                  <a:ext uri="{0D108BD9-81ED-4DB2-BD59-A6C34878D82A}">
                    <a16:rowId xmlns:a16="http://schemas.microsoft.com/office/drawing/2014/main" val="1460858799"/>
                  </a:ext>
                </a:extLst>
              </a:tr>
              <a:tr h="352425">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沒有水喝</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a:solidFill>
                            <a:schemeClr val="bg1"/>
                          </a:solidFill>
                          <a:effectLst/>
                          <a:latin typeface="KaiTi" panose="02010609060101010101" pitchFamily="49" charset="-122"/>
                          <a:ea typeface="KaiTi" panose="02010609060101010101" pitchFamily="49" charset="-122"/>
                        </a:rPr>
                        <a:t>家庭、教會、工作不如期待</a:t>
                      </a:r>
                      <a:endParaRPr lang="en-US" sz="1800" b="0" i="0" u="none" strike="noStrike">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心靈乾渴</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我是世界的光（約8:12）</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9525" marR="9525" marT="9525" marB="0" anchor="ctr"/>
                </a:tc>
                <a:extLst>
                  <a:ext uri="{0D108BD9-81ED-4DB2-BD59-A6C34878D82A}">
                    <a16:rowId xmlns:a16="http://schemas.microsoft.com/office/drawing/2014/main" val="3069875940"/>
                  </a:ext>
                </a:extLst>
              </a:tr>
              <a:tr h="523875">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沒有食物</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a:solidFill>
                            <a:schemeClr val="bg1"/>
                          </a:solidFill>
                          <a:effectLst/>
                          <a:latin typeface="KaiTi" panose="02010609060101010101" pitchFamily="49" charset="-122"/>
                          <a:ea typeface="KaiTi" panose="02010609060101010101" pitchFamily="49" charset="-122"/>
                        </a:rPr>
                        <a:t>如果薪水再高一點…房子再大一點…</a:t>
                      </a:r>
                      <a:endParaRPr lang="en-US" sz="1800" b="0" i="0" u="none" strike="noStrike">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忘記神恩典</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我是生命的糧（約6:35）</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9525" marR="9525" marT="9525" marB="0" anchor="ctr"/>
                </a:tc>
                <a:extLst>
                  <a:ext uri="{0D108BD9-81ED-4DB2-BD59-A6C34878D82A}">
                    <a16:rowId xmlns:a16="http://schemas.microsoft.com/office/drawing/2014/main" val="1243928079"/>
                  </a:ext>
                </a:extLst>
              </a:tr>
              <a:tr h="352425">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厭煩嗎哪</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a:solidFill>
                            <a:schemeClr val="bg1"/>
                          </a:solidFill>
                          <a:effectLst/>
                          <a:latin typeface="KaiTi" panose="02010609060101010101" pitchFamily="49" charset="-122"/>
                          <a:ea typeface="KaiTi" panose="02010609060101010101" pitchFamily="49" charset="-122"/>
                        </a:rPr>
                        <a:t>靈修沒味道、聚會沒感動</a:t>
                      </a:r>
                      <a:endParaRPr lang="en-US" sz="1800" b="0" i="0" u="none" strike="noStrike">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習慣恩典</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我是真葡萄樹（約15:5）</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9525" marR="9525" marT="9525" marB="0" anchor="ctr"/>
                </a:tc>
                <a:extLst>
                  <a:ext uri="{0D108BD9-81ED-4DB2-BD59-A6C34878D82A}">
                    <a16:rowId xmlns:a16="http://schemas.microsoft.com/office/drawing/2014/main" val="2751418837"/>
                  </a:ext>
                </a:extLst>
              </a:tr>
              <a:tr h="352425">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害怕迦南人</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a:solidFill>
                            <a:schemeClr val="bg1"/>
                          </a:solidFill>
                          <a:effectLst/>
                          <a:latin typeface="KaiTi" panose="02010609060101010101" pitchFamily="49" charset="-122"/>
                          <a:ea typeface="KaiTi" panose="02010609060101010101" pitchFamily="49" charset="-122"/>
                        </a:rPr>
                        <a:t>不敢服事、不願原諒</a:t>
                      </a:r>
                      <a:endParaRPr lang="en-US" sz="1800" b="0" i="0" u="none" strike="noStrike">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只看困難，不看應許</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我是好牧人（約10:11）</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9525" marR="9525" marT="9525" marB="0" anchor="ctr"/>
                </a:tc>
                <a:extLst>
                  <a:ext uri="{0D108BD9-81ED-4DB2-BD59-A6C34878D82A}">
                    <a16:rowId xmlns:a16="http://schemas.microsoft.com/office/drawing/2014/main" val="1612141212"/>
                  </a:ext>
                </a:extLst>
              </a:tr>
              <a:tr h="523875">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攻擊摩西</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a:solidFill>
                            <a:schemeClr val="bg1"/>
                          </a:solidFill>
                          <a:effectLst/>
                          <a:latin typeface="KaiTi" panose="02010609060101010101" pitchFamily="49" charset="-122"/>
                          <a:ea typeface="KaiTi" panose="02010609060101010101" pitchFamily="49" charset="-122"/>
                        </a:rPr>
                        <a:t>批評論斷、教會不好、配偶不好</a:t>
                      </a:r>
                      <a:endParaRPr lang="en-US" sz="1800" b="0" i="0" u="none" strike="noStrike">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不願順服神</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我是羊的門（約10:7）</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9525" marR="9525" marT="9525" marB="0" anchor="ctr"/>
                </a:tc>
                <a:extLst>
                  <a:ext uri="{0D108BD9-81ED-4DB2-BD59-A6C34878D82A}">
                    <a16:rowId xmlns:a16="http://schemas.microsoft.com/office/drawing/2014/main" val="1917117833"/>
                  </a:ext>
                </a:extLst>
              </a:tr>
              <a:tr h="523875">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道路艱難</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工作壓力、老闆不公平、人際困難</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看不見盼望</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9525" marR="9525" marT="9525" marB="0" anchor="ctr"/>
                </a:tc>
                <a:tc>
                  <a:txBody>
                    <a:bodyPr/>
                    <a:lstStyle/>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我是道路、真理、生命（約14:6）</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9525" marR="9525" marT="9525" marB="0" anchor="ctr"/>
                </a:tc>
                <a:extLst>
                  <a:ext uri="{0D108BD9-81ED-4DB2-BD59-A6C34878D82A}">
                    <a16:rowId xmlns:a16="http://schemas.microsoft.com/office/drawing/2014/main" val="84213215"/>
                  </a:ext>
                </a:extLst>
              </a:tr>
            </a:tbl>
          </a:graphicData>
        </a:graphic>
      </p:graphicFrame>
    </p:spTree>
    <p:extLst>
      <p:ext uri="{BB962C8B-B14F-4D97-AF65-F5344CB8AC3E}">
        <p14:creationId xmlns:p14="http://schemas.microsoft.com/office/powerpoint/2010/main" val="349654557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5D52F-CB10-DE6A-B1E4-26AE41D0138A}"/>
            </a:ext>
          </a:extLst>
        </p:cNvPr>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D4AD32A-3E2F-3467-537D-A1870E346B65}"/>
              </a:ext>
            </a:extLst>
          </p:cNvPr>
          <p:cNvGraphicFramePr>
            <a:graphicFrameLocks noGrp="1"/>
          </p:cNvGraphicFramePr>
          <p:nvPr>
            <p:ph idx="1"/>
            <p:extLst>
              <p:ext uri="{D42A27DB-BD31-4B8C-83A1-F6EECF244321}">
                <p14:modId xmlns:p14="http://schemas.microsoft.com/office/powerpoint/2010/main" val="3263282725"/>
              </p:ext>
            </p:extLst>
          </p:nvPr>
        </p:nvGraphicFramePr>
        <p:xfrm>
          <a:off x="345989" y="381000"/>
          <a:ext cx="8452022" cy="6092192"/>
        </p:xfrm>
        <a:graphic>
          <a:graphicData uri="http://schemas.openxmlformats.org/drawingml/2006/table">
            <a:tbl>
              <a:tblPr>
                <a:tableStyleId>{5C22544A-7EE6-4342-B048-85BDC9FD1C3A}</a:tableStyleId>
              </a:tblPr>
              <a:tblGrid>
                <a:gridCol w="1019433">
                  <a:extLst>
                    <a:ext uri="{9D8B030D-6E8A-4147-A177-3AD203B41FA5}">
                      <a16:colId xmlns:a16="http://schemas.microsoft.com/office/drawing/2014/main" val="1593499136"/>
                    </a:ext>
                  </a:extLst>
                </a:gridCol>
                <a:gridCol w="2368378">
                  <a:extLst>
                    <a:ext uri="{9D8B030D-6E8A-4147-A177-3AD203B41FA5}">
                      <a16:colId xmlns:a16="http://schemas.microsoft.com/office/drawing/2014/main" val="1315873042"/>
                    </a:ext>
                  </a:extLst>
                </a:gridCol>
                <a:gridCol w="5064211">
                  <a:extLst>
                    <a:ext uri="{9D8B030D-6E8A-4147-A177-3AD203B41FA5}">
                      <a16:colId xmlns:a16="http://schemas.microsoft.com/office/drawing/2014/main" val="3182804860"/>
                    </a:ext>
                  </a:extLst>
                </a:gridCol>
              </a:tblGrid>
              <a:tr h="264319">
                <a:tc>
                  <a:txBody>
                    <a:bodyPr/>
                    <a:lstStyle/>
                    <a:p>
                      <a:pPr algn="ctr"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根本問題</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ctr"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耶穌的「我是</a:t>
                      </a:r>
                      <a:r>
                        <a:rPr lang="en-US" sz="1800" u="none" strike="noStrike" dirty="0">
                          <a:solidFill>
                            <a:schemeClr val="bg1"/>
                          </a:solidFill>
                          <a:effectLst/>
                          <a:latin typeface="KaiTi" panose="02010609060101010101" pitchFamily="49" charset="-122"/>
                          <a:ea typeface="KaiTi" panose="02010609060101010101" pitchFamily="49" charset="-122"/>
                        </a:rPr>
                        <a:t>」</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ctr"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如何解決抱怨</a:t>
                      </a:r>
                      <a:endParaRPr lang="en-US" sz="1800" b="1"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extLst>
                  <a:ext uri="{0D108BD9-81ED-4DB2-BD59-A6C34878D82A}">
                    <a16:rowId xmlns:a16="http://schemas.microsoft.com/office/drawing/2014/main" val="1214403158"/>
                  </a:ext>
                </a:extLst>
              </a:tr>
              <a:tr h="624364">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只看見</a:t>
                      </a:r>
                      <a:endParaRPr lang="en-US" sz="1800" u="none" strike="noStrike" dirty="0">
                        <a:solidFill>
                          <a:schemeClr val="bg1"/>
                        </a:solidFill>
                        <a:effectLst/>
                        <a:latin typeface="KaiTi" panose="02010609060101010101" pitchFamily="49" charset="-122"/>
                        <a:ea typeface="KaiTi" panose="02010609060101010101" pitchFamily="49" charset="-122"/>
                      </a:endParaRPr>
                    </a:p>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危機</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u="none" strike="noStrike" dirty="0" err="1">
                          <a:solidFill>
                            <a:srgbClr val="FF0000"/>
                          </a:solidFill>
                          <a:effectLst/>
                          <a:latin typeface="KaiTi" panose="02010609060101010101" pitchFamily="49" charset="-122"/>
                          <a:ea typeface="KaiTi" panose="02010609060101010101" pitchFamily="49" charset="-122"/>
                        </a:rPr>
                        <a:t>我是復活、我是生命</a:t>
                      </a:r>
                      <a:endParaRPr lang="en-US" sz="1800" u="none" strike="noStrike" dirty="0">
                        <a:solidFill>
                          <a:srgbClr val="FF0000"/>
                        </a:solidFill>
                        <a:effectLst/>
                        <a:latin typeface="KaiTi" panose="02010609060101010101" pitchFamily="49" charset="-122"/>
                        <a:ea typeface="KaiTi" panose="02010609060101010101" pitchFamily="49" charset="-122"/>
                      </a:endParaRPr>
                    </a:p>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（約11:25）</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dirty="0" err="1">
                          <a:solidFill>
                            <a:schemeClr val="bg1"/>
                          </a:solidFill>
                          <a:latin typeface="KaiTi" panose="02010609060101010101" pitchFamily="49" charset="-122"/>
                          <a:ea typeface="KaiTi" panose="02010609060101010101" pitchFamily="49" charset="-122"/>
                        </a:rPr>
                        <a:t>抱怨的人只看見眼前的危機，相信的人卻看見神仍然掌權。因為耶穌是復活、是生命，所以即使在絕境中，也能盼望神帶來新的開始</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extLst>
                  <a:ext uri="{0D108BD9-81ED-4DB2-BD59-A6C34878D82A}">
                    <a16:rowId xmlns:a16="http://schemas.microsoft.com/office/drawing/2014/main" val="3784969781"/>
                  </a:ext>
                </a:extLst>
              </a:tr>
              <a:tr h="418624">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心靈乾渴</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u="none" strike="noStrike" dirty="0" err="1">
                          <a:solidFill>
                            <a:srgbClr val="FF0000"/>
                          </a:solidFill>
                          <a:effectLst/>
                          <a:latin typeface="KaiTi" panose="02010609060101010101" pitchFamily="49" charset="-122"/>
                          <a:ea typeface="KaiTi" panose="02010609060101010101" pitchFamily="49" charset="-122"/>
                        </a:rPr>
                        <a:t>我是世界的光</a:t>
                      </a:r>
                      <a:endParaRPr lang="en-US" sz="1800" u="none" strike="noStrike" dirty="0">
                        <a:solidFill>
                          <a:srgbClr val="FF0000"/>
                        </a:solidFill>
                        <a:effectLst/>
                        <a:latin typeface="KaiTi" panose="02010609060101010101" pitchFamily="49" charset="-122"/>
                        <a:ea typeface="KaiTi" panose="02010609060101010101" pitchFamily="49" charset="-122"/>
                      </a:endParaRPr>
                    </a:p>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（約8:12）</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dirty="0" err="1">
                          <a:solidFill>
                            <a:schemeClr val="bg1"/>
                          </a:solidFill>
                          <a:latin typeface="KaiTi" panose="02010609060101010101" pitchFamily="49" charset="-122"/>
                          <a:ea typeface="KaiTi" panose="02010609060101010101" pitchFamily="49" charset="-122"/>
                        </a:rPr>
                        <a:t>抱怨常因只看見黑暗，卻忽略神的同在。耶穌是真光，跟隨祂的人能看見神正在工作，不再被失望與缺乏轄制</a:t>
                      </a:r>
                      <a:r>
                        <a:rPr lang="en-US" sz="1800" dirty="0">
                          <a:solidFill>
                            <a:schemeClr val="bg1"/>
                          </a:solidFill>
                          <a:latin typeface="KaiTi" panose="02010609060101010101" pitchFamily="49" charset="-122"/>
                          <a:ea typeface="KaiTi" panose="02010609060101010101" pitchFamily="49" charset="-122"/>
                        </a:rPr>
                        <a:t>。</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extLst>
                  <a:ext uri="{0D108BD9-81ED-4DB2-BD59-A6C34878D82A}">
                    <a16:rowId xmlns:a16="http://schemas.microsoft.com/office/drawing/2014/main" val="4038412962"/>
                  </a:ext>
                </a:extLst>
              </a:tr>
              <a:tr h="418624">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忘記</a:t>
                      </a:r>
                      <a:endParaRPr lang="en-US" sz="1800" u="none" strike="noStrike" dirty="0">
                        <a:solidFill>
                          <a:schemeClr val="bg1"/>
                        </a:solidFill>
                        <a:effectLst/>
                        <a:latin typeface="KaiTi" panose="02010609060101010101" pitchFamily="49" charset="-122"/>
                        <a:ea typeface="KaiTi" panose="02010609060101010101" pitchFamily="49" charset="-122"/>
                      </a:endParaRPr>
                    </a:p>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神恩典</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u="none" strike="noStrike" dirty="0" err="1">
                          <a:solidFill>
                            <a:srgbClr val="FF0000"/>
                          </a:solidFill>
                          <a:effectLst/>
                          <a:latin typeface="KaiTi" panose="02010609060101010101" pitchFamily="49" charset="-122"/>
                          <a:ea typeface="KaiTi" panose="02010609060101010101" pitchFamily="49" charset="-122"/>
                        </a:rPr>
                        <a:t>我是生命的糧</a:t>
                      </a:r>
                      <a:endParaRPr lang="en-US" sz="1800" u="none" strike="noStrike" dirty="0">
                        <a:solidFill>
                          <a:srgbClr val="FF0000"/>
                        </a:solidFill>
                        <a:effectLst/>
                        <a:latin typeface="KaiTi" panose="02010609060101010101" pitchFamily="49" charset="-122"/>
                        <a:ea typeface="KaiTi" panose="02010609060101010101" pitchFamily="49" charset="-122"/>
                      </a:endParaRPr>
                    </a:p>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（約6:35）</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dirty="0" err="1">
                          <a:solidFill>
                            <a:schemeClr val="bg1"/>
                          </a:solidFill>
                          <a:latin typeface="KaiTi" panose="02010609060101010101" pitchFamily="49" charset="-122"/>
                          <a:ea typeface="KaiTi" panose="02010609060101010101" pitchFamily="49" charset="-122"/>
                        </a:rPr>
                        <a:t>抱怨源於把注意力放在缺少，而忘記已領受的恩典。耶穌是生命的糧，唯有祂能真正滿足人的心，使人學會感恩而非埋怨</a:t>
                      </a:r>
                      <a:r>
                        <a:rPr lang="en-US" sz="1800" dirty="0">
                          <a:solidFill>
                            <a:schemeClr val="bg1"/>
                          </a:solidFill>
                          <a:latin typeface="KaiTi" panose="02010609060101010101" pitchFamily="49" charset="-122"/>
                          <a:ea typeface="KaiTi" panose="02010609060101010101" pitchFamily="49" charset="-122"/>
                        </a:rPr>
                        <a:t>。</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extLst>
                  <a:ext uri="{0D108BD9-81ED-4DB2-BD59-A6C34878D82A}">
                    <a16:rowId xmlns:a16="http://schemas.microsoft.com/office/drawing/2014/main" val="857294023"/>
                  </a:ext>
                </a:extLst>
              </a:tr>
              <a:tr h="418624">
                <a:tc>
                  <a:txBody>
                    <a:bodyPr/>
                    <a:lstStyle/>
                    <a:p>
                      <a:pPr algn="l" fontAlgn="ctr">
                        <a:buNone/>
                      </a:pPr>
                      <a:r>
                        <a:rPr lang="en-US" sz="1800" u="none" strike="noStrike">
                          <a:solidFill>
                            <a:schemeClr val="bg1"/>
                          </a:solidFill>
                          <a:effectLst/>
                          <a:latin typeface="KaiTi" panose="02010609060101010101" pitchFamily="49" charset="-122"/>
                          <a:ea typeface="KaiTi" panose="02010609060101010101" pitchFamily="49" charset="-122"/>
                        </a:rPr>
                        <a:t>習慣恩典</a:t>
                      </a:r>
                      <a:endParaRPr lang="en-US" sz="1800" b="0" i="0" u="none" strike="noStrike">
                        <a:solidFill>
                          <a:schemeClr val="bg1"/>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u="none" strike="noStrike" dirty="0" err="1">
                          <a:solidFill>
                            <a:srgbClr val="FF0000"/>
                          </a:solidFill>
                          <a:effectLst/>
                          <a:latin typeface="KaiTi" panose="02010609060101010101" pitchFamily="49" charset="-122"/>
                          <a:ea typeface="KaiTi" panose="02010609060101010101" pitchFamily="49" charset="-122"/>
                        </a:rPr>
                        <a:t>我是真葡萄樹</a:t>
                      </a:r>
                      <a:endParaRPr lang="en-US" sz="1800" u="none" strike="noStrike" dirty="0">
                        <a:solidFill>
                          <a:srgbClr val="FF0000"/>
                        </a:solidFill>
                        <a:effectLst/>
                        <a:latin typeface="KaiTi" panose="02010609060101010101" pitchFamily="49" charset="-122"/>
                        <a:ea typeface="KaiTi" panose="02010609060101010101" pitchFamily="49" charset="-122"/>
                      </a:endParaRPr>
                    </a:p>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（約15:5）</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dirty="0" err="1">
                          <a:solidFill>
                            <a:schemeClr val="bg1"/>
                          </a:solidFill>
                          <a:latin typeface="KaiTi" panose="02010609060101010101" pitchFamily="49" charset="-122"/>
                          <a:ea typeface="KaiTi" panose="02010609060101010101" pitchFamily="49" charset="-122"/>
                        </a:rPr>
                        <a:t>抱怨的人容易把恩典視為理所當然。常常連結於基督，就能天天支取生命，在平凡中仍看見神豐富的供應</a:t>
                      </a:r>
                      <a:r>
                        <a:rPr lang="en-US" sz="1800" dirty="0">
                          <a:solidFill>
                            <a:schemeClr val="bg1"/>
                          </a:solidFill>
                          <a:latin typeface="KaiTi" panose="02010609060101010101" pitchFamily="49" charset="-122"/>
                          <a:ea typeface="KaiTi" panose="02010609060101010101" pitchFamily="49" charset="-122"/>
                        </a:rPr>
                        <a:t>。</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extLst>
                  <a:ext uri="{0D108BD9-81ED-4DB2-BD59-A6C34878D82A}">
                    <a16:rowId xmlns:a16="http://schemas.microsoft.com/office/drawing/2014/main" val="3827931045"/>
                  </a:ext>
                </a:extLst>
              </a:tr>
              <a:tr h="624364">
                <a:tc>
                  <a:txBody>
                    <a:bodyPr/>
                    <a:lstStyle/>
                    <a:p>
                      <a:pPr algn="l" fontAlgn="ctr">
                        <a:buNone/>
                      </a:pPr>
                      <a:r>
                        <a:rPr lang="en-US" sz="1800" u="none" strike="noStrike">
                          <a:solidFill>
                            <a:schemeClr val="bg1"/>
                          </a:solidFill>
                          <a:effectLst/>
                          <a:latin typeface="KaiTi" panose="02010609060101010101" pitchFamily="49" charset="-122"/>
                          <a:ea typeface="KaiTi" panose="02010609060101010101" pitchFamily="49" charset="-122"/>
                        </a:rPr>
                        <a:t>只看困難，不看應許</a:t>
                      </a:r>
                      <a:endParaRPr lang="en-US" sz="1800" b="0" i="0" u="none" strike="noStrike">
                        <a:solidFill>
                          <a:schemeClr val="bg1"/>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u="none" strike="noStrike" dirty="0" err="1">
                          <a:solidFill>
                            <a:srgbClr val="FF0000"/>
                          </a:solidFill>
                          <a:effectLst/>
                          <a:latin typeface="KaiTi" panose="02010609060101010101" pitchFamily="49" charset="-122"/>
                          <a:ea typeface="KaiTi" panose="02010609060101010101" pitchFamily="49" charset="-122"/>
                        </a:rPr>
                        <a:t>我是好牧人</a:t>
                      </a:r>
                      <a:endParaRPr lang="en-US" sz="1800" u="none" strike="noStrike" dirty="0">
                        <a:solidFill>
                          <a:srgbClr val="FF0000"/>
                        </a:solidFill>
                        <a:effectLst/>
                        <a:latin typeface="KaiTi" panose="02010609060101010101" pitchFamily="49" charset="-122"/>
                        <a:ea typeface="KaiTi" panose="02010609060101010101" pitchFamily="49" charset="-122"/>
                      </a:endParaRPr>
                    </a:p>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（約10:11）</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dirty="0" err="1">
                          <a:solidFill>
                            <a:schemeClr val="bg1"/>
                          </a:solidFill>
                          <a:latin typeface="KaiTi" panose="02010609060101010101" pitchFamily="49" charset="-122"/>
                          <a:ea typeface="KaiTi" panose="02010609060101010101" pitchFamily="49" charset="-122"/>
                        </a:rPr>
                        <a:t>抱怨的人專注環境，好牧人的羊卻定睛於牧人的帶領。因為耶穌走在前面、保護並引導，我們便能憑信心跟隨，而不是因困難退縮</a:t>
                      </a:r>
                      <a:r>
                        <a:rPr lang="en-US" sz="1800" dirty="0">
                          <a:solidFill>
                            <a:schemeClr val="bg1"/>
                          </a:solidFill>
                          <a:latin typeface="KaiTi" panose="02010609060101010101" pitchFamily="49" charset="-122"/>
                          <a:ea typeface="KaiTi" panose="02010609060101010101" pitchFamily="49" charset="-122"/>
                        </a:rPr>
                        <a:t>。</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extLst>
                  <a:ext uri="{0D108BD9-81ED-4DB2-BD59-A6C34878D82A}">
                    <a16:rowId xmlns:a16="http://schemas.microsoft.com/office/drawing/2014/main" val="472339028"/>
                  </a:ext>
                </a:extLst>
              </a:tr>
              <a:tr h="418624">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不願</a:t>
                      </a:r>
                      <a:endParaRPr lang="en-US" sz="1800" u="none" strike="noStrike" dirty="0">
                        <a:solidFill>
                          <a:schemeClr val="bg1"/>
                        </a:solidFill>
                        <a:effectLst/>
                        <a:latin typeface="KaiTi" panose="02010609060101010101" pitchFamily="49" charset="-122"/>
                        <a:ea typeface="KaiTi" panose="02010609060101010101" pitchFamily="49" charset="-122"/>
                      </a:endParaRPr>
                    </a:p>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順服神</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u="none" strike="noStrike" dirty="0" err="1">
                          <a:solidFill>
                            <a:srgbClr val="FF0000"/>
                          </a:solidFill>
                          <a:effectLst/>
                          <a:latin typeface="KaiTi" panose="02010609060101010101" pitchFamily="49" charset="-122"/>
                          <a:ea typeface="KaiTi" panose="02010609060101010101" pitchFamily="49" charset="-122"/>
                        </a:rPr>
                        <a:t>我是羊的門</a:t>
                      </a:r>
                      <a:endParaRPr lang="en-US" sz="1800" u="none" strike="noStrike" dirty="0">
                        <a:solidFill>
                          <a:srgbClr val="FF0000"/>
                        </a:solidFill>
                        <a:effectLst/>
                        <a:latin typeface="KaiTi" panose="02010609060101010101" pitchFamily="49" charset="-122"/>
                        <a:ea typeface="KaiTi" panose="02010609060101010101" pitchFamily="49" charset="-122"/>
                      </a:endParaRPr>
                    </a:p>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（約10:7）</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dirty="0" err="1">
                          <a:solidFill>
                            <a:schemeClr val="bg1"/>
                          </a:solidFill>
                          <a:latin typeface="KaiTi" panose="02010609060101010101" pitchFamily="49" charset="-122"/>
                          <a:ea typeface="KaiTi" panose="02010609060101010101" pitchFamily="49" charset="-122"/>
                        </a:rPr>
                        <a:t>抱怨常來自堅持自己的道路，不願順服神。當我們願意從耶穌這扇門進入，接受祂作生命的主，就能在順服中經歷真正的平安</a:t>
                      </a:r>
                      <a:r>
                        <a:rPr lang="en-US" sz="1800" dirty="0">
                          <a:solidFill>
                            <a:schemeClr val="bg1"/>
                          </a:solidFill>
                          <a:latin typeface="KaiTi" panose="02010609060101010101" pitchFamily="49" charset="-122"/>
                          <a:ea typeface="KaiTi" panose="02010609060101010101" pitchFamily="49" charset="-122"/>
                        </a:rPr>
                        <a:t>。</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extLst>
                  <a:ext uri="{0D108BD9-81ED-4DB2-BD59-A6C34878D82A}">
                    <a16:rowId xmlns:a16="http://schemas.microsoft.com/office/drawing/2014/main" val="1397500335"/>
                  </a:ext>
                </a:extLst>
              </a:tr>
              <a:tr h="418624">
                <a:tc>
                  <a:txBody>
                    <a:bodyPr/>
                    <a:lstStyle/>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看不見</a:t>
                      </a:r>
                      <a:endParaRPr lang="en-US" sz="1800" u="none" strike="noStrike" dirty="0">
                        <a:solidFill>
                          <a:schemeClr val="bg1"/>
                        </a:solidFill>
                        <a:effectLst/>
                        <a:latin typeface="KaiTi" panose="02010609060101010101" pitchFamily="49" charset="-122"/>
                        <a:ea typeface="KaiTi" panose="02010609060101010101" pitchFamily="49" charset="-122"/>
                      </a:endParaRPr>
                    </a:p>
                    <a:p>
                      <a:pPr algn="l" fontAlgn="ctr">
                        <a:buNone/>
                      </a:pPr>
                      <a:r>
                        <a:rPr lang="en-US" sz="1800" u="none" strike="noStrike" dirty="0" err="1">
                          <a:solidFill>
                            <a:schemeClr val="bg1"/>
                          </a:solidFill>
                          <a:effectLst/>
                          <a:latin typeface="KaiTi" panose="02010609060101010101" pitchFamily="49" charset="-122"/>
                          <a:ea typeface="KaiTi" panose="02010609060101010101" pitchFamily="49" charset="-122"/>
                        </a:rPr>
                        <a:t>盼望</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u="none" strike="noStrike" dirty="0">
                          <a:solidFill>
                            <a:srgbClr val="FF0000"/>
                          </a:solidFill>
                          <a:effectLst/>
                          <a:latin typeface="KaiTi" panose="02010609060101010101" pitchFamily="49" charset="-122"/>
                          <a:ea typeface="KaiTi" panose="02010609060101010101" pitchFamily="49" charset="-122"/>
                        </a:rPr>
                        <a:t>我是道路、真理、生命（約14:6）</a:t>
                      </a:r>
                      <a:endParaRPr lang="en-US" sz="1800" b="1" i="0" u="none" strike="noStrike" dirty="0">
                        <a:solidFill>
                          <a:srgbClr val="FF0000"/>
                        </a:solidFill>
                        <a:effectLst/>
                        <a:latin typeface="KaiTi" panose="02010609060101010101" pitchFamily="49" charset="-122"/>
                        <a:ea typeface="KaiTi" panose="02010609060101010101" pitchFamily="49" charset="-122"/>
                      </a:endParaRPr>
                    </a:p>
                  </a:txBody>
                  <a:tcPr marL="7144" marR="7144" marT="7144" marB="0" anchor="ctr"/>
                </a:tc>
                <a:tc>
                  <a:txBody>
                    <a:bodyPr/>
                    <a:lstStyle/>
                    <a:p>
                      <a:pPr algn="l" fontAlgn="ctr">
                        <a:buNone/>
                      </a:pPr>
                      <a:r>
                        <a:rPr lang="en-US" sz="1800" dirty="0" err="1">
                          <a:solidFill>
                            <a:schemeClr val="bg1"/>
                          </a:solidFill>
                          <a:latin typeface="KaiTi" panose="02010609060101010101" pitchFamily="49" charset="-122"/>
                          <a:ea typeface="KaiTi" panose="02010609060101010101" pitchFamily="49" charset="-122"/>
                        </a:rPr>
                        <a:t>抱怨的人常因看不見前路而失去盼望。耶穌不只是指出一條路，祂自己就是道路；跟隨祂的人，即使前方未知，也能勇敢向前</a:t>
                      </a:r>
                      <a:r>
                        <a:rPr lang="en-US" sz="1800" dirty="0">
                          <a:solidFill>
                            <a:schemeClr val="bg1"/>
                          </a:solidFill>
                          <a:latin typeface="KaiTi" panose="02010609060101010101" pitchFamily="49" charset="-122"/>
                          <a:ea typeface="KaiTi" panose="02010609060101010101" pitchFamily="49" charset="-122"/>
                        </a:rPr>
                        <a:t>。</a:t>
                      </a:r>
                      <a:endParaRPr lang="en-US" sz="1800" b="0" i="0" u="none" strike="noStrike" dirty="0">
                        <a:solidFill>
                          <a:schemeClr val="bg1"/>
                        </a:solidFill>
                        <a:effectLst/>
                        <a:latin typeface="KaiTi" panose="02010609060101010101" pitchFamily="49" charset="-122"/>
                        <a:ea typeface="KaiTi" panose="02010609060101010101" pitchFamily="49" charset="-122"/>
                      </a:endParaRPr>
                    </a:p>
                  </a:txBody>
                  <a:tcPr marL="7144" marR="7144" marT="7144" marB="0" anchor="ctr"/>
                </a:tc>
                <a:extLst>
                  <a:ext uri="{0D108BD9-81ED-4DB2-BD59-A6C34878D82A}">
                    <a16:rowId xmlns:a16="http://schemas.microsoft.com/office/drawing/2014/main" val="60713409"/>
                  </a:ext>
                </a:extLst>
              </a:tr>
            </a:tbl>
          </a:graphicData>
        </a:graphic>
      </p:graphicFrame>
    </p:spTree>
    <p:extLst>
      <p:ext uri="{BB962C8B-B14F-4D97-AF65-F5344CB8AC3E}">
        <p14:creationId xmlns:p14="http://schemas.microsoft.com/office/powerpoint/2010/main" val="360739571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1885C-16BB-06A0-9D72-7031CC80D56D}"/>
            </a:ext>
          </a:extLst>
        </p:cNvPr>
        <p:cNvGrpSpPr/>
        <p:nvPr/>
      </p:nvGrpSpPr>
      <p:grpSpPr>
        <a:xfrm>
          <a:off x="0" y="0"/>
          <a:ext cx="0" cy="0"/>
          <a:chOff x="0" y="0"/>
          <a:chExt cx="0" cy="0"/>
        </a:xfrm>
      </p:grpSpPr>
      <p:sp>
        <p:nvSpPr>
          <p:cNvPr id="5" name="内容占位符 2">
            <a:extLst>
              <a:ext uri="{FF2B5EF4-FFF2-40B4-BE49-F238E27FC236}">
                <a16:creationId xmlns:a16="http://schemas.microsoft.com/office/drawing/2014/main" id="{CFB24395-7633-7A7E-7B66-83C2962830D6}"/>
              </a:ext>
            </a:extLst>
          </p:cNvPr>
          <p:cNvSpPr>
            <a:spLocks noGrp="1"/>
          </p:cNvSpPr>
          <p:nvPr>
            <p:ph idx="1"/>
          </p:nvPr>
        </p:nvSpPr>
        <p:spPr>
          <a:xfrm>
            <a:off x="152400" y="381000"/>
            <a:ext cx="8839200" cy="5410200"/>
          </a:xfrm>
        </p:spPr>
        <p:txBody>
          <a:bodyPr/>
          <a:lstStyle/>
          <a:p>
            <a:pPr algn="l"/>
            <a:r>
              <a:rPr lang="zh-TW" altLang="en-US" sz="3600" b="1" baseline="30000" dirty="0">
                <a:solidFill>
                  <a:schemeClr val="bg1"/>
                </a:solidFill>
                <a:latin typeface="KaiTi" panose="02010609060101010101" pitchFamily="49" charset="-122"/>
                <a:ea typeface="KaiTi" panose="02010609060101010101" pitchFamily="49" charset="-122"/>
              </a:rPr>
              <a:t>曠野中，倒斃的百姓一直說：</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rgbClr val="FF0000"/>
                </a:solidFill>
                <a:latin typeface="KaiTi" panose="02010609060101010101" pitchFamily="49" charset="-122"/>
                <a:ea typeface="KaiTi" panose="02010609060101010101" pitchFamily="49" charset="-122"/>
              </a:rPr>
              <a:t>我們沒有</a:t>
            </a:r>
            <a:r>
              <a:rPr lang="en-US" altLang="zh-TW" sz="3600" b="1" baseline="30000" dirty="0">
                <a:solidFill>
                  <a:schemeClr val="bg1"/>
                </a:solidFill>
                <a:latin typeface="KaiTi" panose="02010609060101010101" pitchFamily="49" charset="-122"/>
                <a:ea typeface="KaiTi" panose="02010609060101010101" pitchFamily="49" charset="-122"/>
              </a:rPr>
              <a:t>……</a:t>
            </a:r>
            <a:r>
              <a:rPr lang="zh-TW" altLang="en-US" sz="3600" b="1" baseline="30000" dirty="0">
                <a:solidFill>
                  <a:schemeClr val="bg1"/>
                </a:solidFill>
                <a:latin typeface="KaiTi" panose="02010609060101010101" pitchFamily="49" charset="-122"/>
                <a:ea typeface="KaiTi" panose="02010609060101010101" pitchFamily="49" charset="-122"/>
              </a:rPr>
              <a:t>沒有水、沒有肉、沒有能力、沒有希望。</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chemeClr val="bg1"/>
                </a:solidFill>
                <a:latin typeface="KaiTi" panose="02010609060101010101" pitchFamily="49" charset="-122"/>
                <a:ea typeface="KaiTi" panose="02010609060101010101" pitchFamily="49" charset="-122"/>
              </a:rPr>
              <a:t> </a:t>
            </a:r>
          </a:p>
          <a:p>
            <a:pPr algn="l"/>
            <a:r>
              <a:rPr lang="zh-TW" altLang="en-US" sz="3600" b="1" baseline="30000" dirty="0">
                <a:solidFill>
                  <a:schemeClr val="bg1"/>
                </a:solidFill>
                <a:latin typeface="KaiTi" panose="02010609060101010101" pitchFamily="49" charset="-122"/>
                <a:ea typeface="KaiTi" panose="02010609060101010101" pitchFamily="49" charset="-122"/>
              </a:rPr>
              <a:t>新約裏，得勝的耶穌一直說：</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rgbClr val="FF0000"/>
                </a:solidFill>
                <a:latin typeface="KaiTi" panose="02010609060101010101" pitchFamily="49" charset="-122"/>
                <a:ea typeface="KaiTi" panose="02010609060101010101" pitchFamily="49" charset="-122"/>
              </a:rPr>
              <a:t>我是</a:t>
            </a:r>
            <a:r>
              <a:rPr lang="en-US" altLang="zh-TW" sz="3600" b="1" baseline="30000" dirty="0">
                <a:solidFill>
                  <a:schemeClr val="bg1"/>
                </a:solidFill>
                <a:latin typeface="KaiTi" panose="02010609060101010101" pitchFamily="49" charset="-122"/>
                <a:ea typeface="KaiTi" panose="02010609060101010101" pitchFamily="49" charset="-122"/>
              </a:rPr>
              <a:t>……</a:t>
            </a:r>
            <a:r>
              <a:rPr lang="zh-TW" altLang="en-US" sz="3600" b="1" baseline="30000" dirty="0">
                <a:solidFill>
                  <a:schemeClr val="bg1"/>
                </a:solidFill>
                <a:latin typeface="KaiTi" panose="02010609060101010101" pitchFamily="49" charset="-122"/>
                <a:ea typeface="KaiTi" panose="02010609060101010101" pitchFamily="49" charset="-122"/>
              </a:rPr>
              <a:t>生命的糧、世界的光、好牧者。 </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endParaRPr lang="zh-TW" altLang="en-US"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chemeClr val="bg1"/>
                </a:solidFill>
                <a:latin typeface="KaiTi" panose="02010609060101010101" pitchFamily="49" charset="-122"/>
                <a:ea typeface="KaiTi" panose="02010609060101010101" pitchFamily="49" charset="-122"/>
              </a:rPr>
              <a:t>人的眼睛習慣盯著</a:t>
            </a:r>
            <a:r>
              <a:rPr lang="zh-TW" altLang="en-US" sz="3600" b="1" baseline="30000" dirty="0">
                <a:solidFill>
                  <a:srgbClr val="FF0000"/>
                </a:solidFill>
                <a:latin typeface="KaiTi" panose="02010609060101010101" pitchFamily="49" charset="-122"/>
                <a:ea typeface="KaiTi" panose="02010609060101010101" pitchFamily="49" charset="-122"/>
              </a:rPr>
              <a:t>我缺少什麼</a:t>
            </a:r>
            <a:r>
              <a:rPr lang="zh-TW" altLang="en-US" sz="3600" b="1" baseline="30000" dirty="0">
                <a:solidFill>
                  <a:schemeClr val="bg1"/>
                </a:solidFill>
                <a:latin typeface="KaiTi" panose="02010609060101010101" pitchFamily="49" charset="-122"/>
                <a:ea typeface="KaiTi" panose="02010609060101010101" pitchFamily="49" charset="-122"/>
              </a:rPr>
              <a:t>，</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chemeClr val="bg1"/>
                </a:solidFill>
                <a:latin typeface="KaiTi" panose="02010609060101010101" pitchFamily="49" charset="-122"/>
                <a:ea typeface="KaiTi" panose="02010609060101010101" pitchFamily="49" charset="-122"/>
              </a:rPr>
              <a:t>而耶穌的福音卻邀請我們轉向</a:t>
            </a:r>
            <a:r>
              <a:rPr lang="zh-TW" altLang="en-US" sz="3600" b="1" baseline="30000" dirty="0">
                <a:solidFill>
                  <a:srgbClr val="FF0000"/>
                </a:solidFill>
                <a:latin typeface="KaiTi" panose="02010609060101010101" pitchFamily="49" charset="-122"/>
                <a:ea typeface="KaiTi" panose="02010609060101010101" pitchFamily="49" charset="-122"/>
              </a:rPr>
              <a:t>祂是誰</a:t>
            </a:r>
            <a:r>
              <a:rPr lang="zh-TW" altLang="en-US" sz="3600" b="1" baseline="30000" dirty="0">
                <a:solidFill>
                  <a:schemeClr val="bg1"/>
                </a:solidFill>
                <a:latin typeface="KaiTi" panose="02010609060101010101" pitchFamily="49" charset="-122"/>
                <a:ea typeface="KaiTi" panose="02010609060101010101" pitchFamily="49" charset="-122"/>
              </a:rPr>
              <a:t>。 </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endParaRPr lang="en-US" altLang="zh-TW"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chemeClr val="bg1"/>
                </a:solidFill>
                <a:latin typeface="KaiTi" panose="02010609060101010101" pitchFamily="49" charset="-122"/>
                <a:ea typeface="KaiTi" panose="02010609060101010101" pitchFamily="49" charset="-122"/>
              </a:rPr>
              <a:t>神的恩典，並不是立刻把我們人生中的曠野與困難拿走，而是祂與我們同在，引領我們。 </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endParaRPr lang="zh-TW" altLang="en-US" sz="3600" b="1" baseline="30000" dirty="0">
              <a:solidFill>
                <a:schemeClr val="bg1"/>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409785538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80F0-1727-735F-BA50-98E9F03B138C}"/>
            </a:ext>
          </a:extLst>
        </p:cNvPr>
        <p:cNvGrpSpPr/>
        <p:nvPr/>
      </p:nvGrpSpPr>
      <p:grpSpPr>
        <a:xfrm>
          <a:off x="0" y="0"/>
          <a:ext cx="0" cy="0"/>
          <a:chOff x="0" y="0"/>
          <a:chExt cx="0" cy="0"/>
        </a:xfrm>
      </p:grpSpPr>
      <p:sp>
        <p:nvSpPr>
          <p:cNvPr id="5" name="内容占位符 2">
            <a:extLst>
              <a:ext uri="{FF2B5EF4-FFF2-40B4-BE49-F238E27FC236}">
                <a16:creationId xmlns:a16="http://schemas.microsoft.com/office/drawing/2014/main" id="{D189945F-BDED-BDB6-F4C5-F6B1A91F4155}"/>
              </a:ext>
            </a:extLst>
          </p:cNvPr>
          <p:cNvSpPr>
            <a:spLocks noGrp="1"/>
          </p:cNvSpPr>
          <p:nvPr>
            <p:ph idx="1"/>
          </p:nvPr>
        </p:nvSpPr>
        <p:spPr>
          <a:xfrm>
            <a:off x="152400" y="381000"/>
            <a:ext cx="8839200" cy="5410200"/>
          </a:xfrm>
        </p:spPr>
        <p:txBody>
          <a:bodyPr/>
          <a:lstStyle/>
          <a:p>
            <a:pPr algn="l"/>
            <a:r>
              <a:rPr lang="zh-TW" altLang="en-US" sz="3600" b="1" baseline="30000" dirty="0">
                <a:solidFill>
                  <a:srgbClr val="FF0000"/>
                </a:solidFill>
                <a:latin typeface="KaiTi" panose="02010609060101010101" pitchFamily="49" charset="-122"/>
                <a:ea typeface="KaiTi" panose="02010609060101010101" pitchFamily="49" charset="-122"/>
              </a:rPr>
              <a:t>帖撒羅尼迦前書</a:t>
            </a:r>
            <a:r>
              <a:rPr lang="en-US" altLang="zh-TW" sz="3600" b="1" baseline="30000" dirty="0">
                <a:solidFill>
                  <a:srgbClr val="FF0000"/>
                </a:solidFill>
                <a:latin typeface="KaiTi" panose="02010609060101010101" pitchFamily="49" charset="-122"/>
                <a:ea typeface="KaiTi" panose="02010609060101010101" pitchFamily="49" charset="-122"/>
              </a:rPr>
              <a:t>5:16-18</a:t>
            </a:r>
          </a:p>
          <a:p>
            <a:pPr algn="l"/>
            <a:r>
              <a:rPr lang="zh-TW" altLang="en-US" sz="3600" b="1" baseline="30000" dirty="0">
                <a:solidFill>
                  <a:schemeClr val="bg1"/>
                </a:solidFill>
                <a:latin typeface="KaiTi" panose="02010609060101010101" pitchFamily="49" charset="-122"/>
                <a:ea typeface="KaiTi" panose="02010609060101010101" pitchFamily="49" charset="-122"/>
              </a:rPr>
              <a:t>要常常喜樂，不住的禱告，凡事謝恩；因為這是神在基督耶穌裡向你們所定的旨意。</a:t>
            </a:r>
          </a:p>
          <a:p>
            <a:pPr algn="l"/>
            <a:endParaRPr lang="zh-TW" altLang="en-US"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chemeClr val="bg1"/>
                </a:solidFill>
                <a:latin typeface="KaiTi" panose="02010609060101010101" pitchFamily="49" charset="-122"/>
                <a:ea typeface="KaiTi" panose="02010609060101010101" pitchFamily="49" charset="-122"/>
              </a:rPr>
              <a:t>以色列人在曠野最大的危機，從不是缺少嗎哪，而是不認識那賜嗎哪的神。 </a:t>
            </a:r>
            <a:endParaRPr lang="en-US" altLang="zh-TW" sz="3600" b="1" baseline="30000" dirty="0">
              <a:solidFill>
                <a:schemeClr val="bg1"/>
              </a:solidFill>
              <a:latin typeface="KaiTi" panose="02010609060101010101" pitchFamily="49" charset="-122"/>
              <a:ea typeface="KaiTi" panose="02010609060101010101" pitchFamily="49" charset="-122"/>
            </a:endParaRPr>
          </a:p>
          <a:p>
            <a:pPr algn="l"/>
            <a:endParaRPr lang="en-US" altLang="zh-TW" sz="3600" b="1" baseline="30000" dirty="0">
              <a:solidFill>
                <a:schemeClr val="bg1"/>
              </a:solidFill>
              <a:latin typeface="KaiTi" panose="02010609060101010101" pitchFamily="49" charset="-122"/>
              <a:ea typeface="KaiTi" panose="02010609060101010101" pitchFamily="49" charset="-122"/>
            </a:endParaRPr>
          </a:p>
          <a:p>
            <a:pPr algn="l"/>
            <a:r>
              <a:rPr lang="zh-TW" altLang="en-US" sz="3600" b="1" baseline="30000" dirty="0">
                <a:solidFill>
                  <a:schemeClr val="bg1"/>
                </a:solidFill>
                <a:latin typeface="KaiTi" panose="02010609060101010101" pitchFamily="49" charset="-122"/>
                <a:ea typeface="KaiTi" panose="02010609060101010101" pitchFamily="49" charset="-122"/>
              </a:rPr>
              <a:t>願我們今天不只是停留在知識層面的「不要抱怨」，而是不再忙於尋求恩典的資源，而是回轉過來，更深地得著那恩典的源頭</a:t>
            </a:r>
            <a:r>
              <a:rPr lang="en-US" altLang="zh-TW" sz="3600" b="1" baseline="30000" dirty="0">
                <a:solidFill>
                  <a:schemeClr val="bg1"/>
                </a:solidFill>
                <a:latin typeface="KaiTi" panose="02010609060101010101" pitchFamily="49" charset="-122"/>
                <a:ea typeface="KaiTi" panose="02010609060101010101" pitchFamily="49" charset="-122"/>
              </a:rPr>
              <a:t>——</a:t>
            </a:r>
            <a:r>
              <a:rPr lang="zh-TW" altLang="en-US" sz="3600" b="1" baseline="30000" dirty="0">
                <a:solidFill>
                  <a:schemeClr val="bg1"/>
                </a:solidFill>
                <a:latin typeface="KaiTi" panose="02010609060101010101" pitchFamily="49" charset="-122"/>
                <a:ea typeface="KaiTi" panose="02010609060101010101" pitchFamily="49" charset="-122"/>
              </a:rPr>
              <a:t>基督自己。 </a:t>
            </a:r>
          </a:p>
          <a:p>
            <a:pPr algn="l"/>
            <a:endParaRPr lang="zh-TW" altLang="en-US" sz="3600" b="1" baseline="30000" dirty="0">
              <a:solidFill>
                <a:schemeClr val="bg1"/>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35349977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23828</TotalTime>
  <Words>975</Words>
  <Application>Microsoft Office PowerPoint</Application>
  <PresentationFormat>On-screen Show (4:3)</PresentationFormat>
  <Paragraphs>146</Paragraphs>
  <Slides>9</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9</vt:i4>
      </vt:variant>
    </vt:vector>
  </HeadingPairs>
  <TitlesOfParts>
    <vt:vector size="18" baseType="lpstr">
      <vt:lpstr>DFYuanMedium-B5</vt:lpstr>
      <vt:lpstr>KaiTi</vt:lpstr>
      <vt:lpstr>PMingLiU</vt:lpstr>
      <vt:lpstr>Arial</vt:lpstr>
      <vt:lpstr>Calibri</vt:lpstr>
      <vt:lpstr>Garamond</vt:lpstr>
      <vt:lpstr>Times New Roman</vt:lpstr>
      <vt:lpstr>1_Default Design</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Shieh, Fwu-Shan</cp:lastModifiedBy>
  <cp:revision>916</cp:revision>
  <cp:lastPrinted>2026-07-12T03:08:41Z</cp:lastPrinted>
  <dcterms:created xsi:type="dcterms:W3CDTF">2005-10-06T16:33:29Z</dcterms:created>
  <dcterms:modified xsi:type="dcterms:W3CDTF">2026-07-12T13:15:11Z</dcterms:modified>
</cp:coreProperties>
</file>