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4234" r:id="rId3"/>
    <p:sldId id="4410" r:id="rId4"/>
    <p:sldId id="4391" r:id="rId5"/>
    <p:sldId id="4411" r:id="rId6"/>
    <p:sldId id="4412" r:id="rId7"/>
    <p:sldId id="4413" r:id="rId8"/>
    <p:sldId id="4414" r:id="rId9"/>
    <p:sldId id="4415" r:id="rId10"/>
    <p:sldId id="4416" r:id="rId11"/>
    <p:sldId id="4417" r:id="rId12"/>
    <p:sldId id="4418" r:id="rId13"/>
    <p:sldId id="4419" r:id="rId14"/>
    <p:sldId id="4421" r:id="rId15"/>
    <p:sldId id="4420" r:id="rId16"/>
    <p:sldId id="4422" r:id="rId17"/>
    <p:sldId id="4392" r:id="rId18"/>
    <p:sldId id="4393" r:id="rId19"/>
    <p:sldId id="4423" r:id="rId20"/>
    <p:sldId id="4424" r:id="rId21"/>
    <p:sldId id="4425" r:id="rId22"/>
    <p:sldId id="4428" r:id="rId23"/>
    <p:sldId id="4429" r:id="rId24"/>
    <p:sldId id="4377" r:id="rId25"/>
    <p:sldId id="4430" r:id="rId26"/>
    <p:sldId id="4378" r:id="rId27"/>
    <p:sldId id="4431" r:id="rId28"/>
    <p:sldId id="4340" r:id="rId29"/>
    <p:sldId id="4432" r:id="rId30"/>
    <p:sldId id="4433" r:id="rId31"/>
    <p:sldId id="4434" r:id="rId32"/>
    <p:sldId id="4435" r:id="rId33"/>
    <p:sldId id="4436" r:id="rId34"/>
    <p:sldId id="4437" r:id="rId35"/>
    <p:sldId id="4438" r:id="rId36"/>
    <p:sldId id="4439" r:id="rId37"/>
    <p:sldId id="4379" r:id="rId38"/>
    <p:sldId id="4440" r:id="rId39"/>
    <p:sldId id="4441" r:id="rId40"/>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054" autoAdjust="0"/>
    <p:restoredTop sz="94660"/>
  </p:normalViewPr>
  <p:slideViewPr>
    <p:cSldViewPr snapToGrid="0">
      <p:cViewPr varScale="1">
        <p:scale>
          <a:sx n="66" d="100"/>
          <a:sy n="66" d="100"/>
        </p:scale>
        <p:origin x="126" y="78"/>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2026/7/26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2026/7/26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2026/7/26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2026/7/26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2026/7/26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2026/7/26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2026/7/26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2026/7/26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2026/7/26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2026/7/26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2026/7/26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2026/7/26</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佳美的脚踪</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Beautiful Feet</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7/26/2026</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马太福音</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Matthew 27:17</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21-26】</a:t>
            </a:r>
          </a:p>
          <a:p>
            <a:pPr algn="l">
              <a:lnSpc>
                <a:spcPct val="112000"/>
              </a:lnSpc>
            </a:pPr>
            <a:r>
              <a:rPr lang="en-US" altLang="zh-CN" sz="3600" b="1" dirty="0">
                <a:solidFill>
                  <a:srgbClr val="FFFF00"/>
                </a:solidFill>
                <a:ea typeface="微软雅黑" panose="020B0503020204020204" pitchFamily="34" charset="-122"/>
              </a:rPr>
              <a:t>23 </a:t>
            </a:r>
            <a:r>
              <a:rPr lang="zh-CN" altLang="en-US" sz="3600" b="1" dirty="0">
                <a:solidFill>
                  <a:srgbClr val="FFFF00"/>
                </a:solidFill>
                <a:ea typeface="微软雅黑" panose="020B0503020204020204" pitchFamily="34" charset="-122"/>
              </a:rPr>
              <a:t>巡抚说：“为什么呢？祂作了什么恶事呢？”他们便极力地喊着说：“把祂钉十字架！” </a:t>
            </a:r>
            <a:endParaRPr lang="en-US" altLang="zh-CN" sz="3600" b="1" dirty="0">
              <a:solidFill>
                <a:srgbClr val="FFFF00"/>
              </a:solidFill>
              <a:ea typeface="微软雅黑" panose="020B0503020204020204" pitchFamily="34" charset="-122"/>
            </a:endParaRPr>
          </a:p>
          <a:p>
            <a:pPr algn="l">
              <a:lnSpc>
                <a:spcPct val="112000"/>
              </a:lnSpc>
            </a:pPr>
            <a:r>
              <a:rPr lang="en-US" altLang="zh-CN" sz="3600" b="1" dirty="0">
                <a:solidFill>
                  <a:schemeClr val="bg1"/>
                </a:solidFill>
                <a:ea typeface="微软雅黑" panose="020B0503020204020204" pitchFamily="34" charset="-122"/>
              </a:rPr>
              <a:t>Then the governor said, “Why, what evil has He done?” But they cried out all the more, saying, “Let Him be crucified!”</a:t>
            </a:r>
          </a:p>
        </p:txBody>
      </p:sp>
    </p:spTree>
    <p:extLst>
      <p:ext uri="{BB962C8B-B14F-4D97-AF65-F5344CB8AC3E}">
        <p14:creationId xmlns:p14="http://schemas.microsoft.com/office/powerpoint/2010/main" val="3897226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马太福音</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Matthew 27:17</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21-26】</a:t>
            </a:r>
          </a:p>
          <a:p>
            <a:pPr algn="l">
              <a:lnSpc>
                <a:spcPct val="112000"/>
              </a:lnSpc>
            </a:pPr>
            <a:r>
              <a:rPr lang="en-US" altLang="zh-CN" sz="3600" b="1" dirty="0">
                <a:solidFill>
                  <a:srgbClr val="FFFF00"/>
                </a:solidFill>
                <a:ea typeface="微软雅黑" panose="020B0503020204020204" pitchFamily="34" charset="-122"/>
              </a:rPr>
              <a:t>24 </a:t>
            </a:r>
            <a:r>
              <a:rPr lang="zh-CN" altLang="en-US" sz="3600" b="1" dirty="0">
                <a:solidFill>
                  <a:srgbClr val="FFFF00"/>
                </a:solidFill>
                <a:ea typeface="微软雅黑" panose="020B0503020204020204" pitchFamily="34" charset="-122"/>
              </a:rPr>
              <a:t>彼拉多见说也无济于事，反要生乱，就拿水在众人面前洗手，说：“流这义人的血，罪不在我，你们承当吧！” </a:t>
            </a:r>
          </a:p>
          <a:p>
            <a:pPr algn="l">
              <a:lnSpc>
                <a:spcPct val="112000"/>
              </a:lnSpc>
            </a:pPr>
            <a:r>
              <a:rPr lang="en-US" altLang="zh-CN" sz="3600" b="1" dirty="0">
                <a:solidFill>
                  <a:schemeClr val="bg1"/>
                </a:solidFill>
                <a:ea typeface="微软雅黑" panose="020B0503020204020204" pitchFamily="34" charset="-122"/>
              </a:rPr>
              <a:t>When Pilate saw that he could not prevail at all, but rather that a tumult was rising, he took water and washed his hands before the multitude, saying, “I am innocent of the blood of this just Person. You see to it.”</a:t>
            </a:r>
          </a:p>
        </p:txBody>
      </p:sp>
    </p:spTree>
    <p:extLst>
      <p:ext uri="{BB962C8B-B14F-4D97-AF65-F5344CB8AC3E}">
        <p14:creationId xmlns:p14="http://schemas.microsoft.com/office/powerpoint/2010/main" val="3897226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马太福音</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Matthew 27:17</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21-26】</a:t>
            </a:r>
          </a:p>
          <a:p>
            <a:pPr algn="l">
              <a:lnSpc>
                <a:spcPct val="112000"/>
              </a:lnSpc>
            </a:pPr>
            <a:r>
              <a:rPr lang="en-US" altLang="zh-CN" sz="3600" b="1" dirty="0">
                <a:solidFill>
                  <a:srgbClr val="FFFF00"/>
                </a:solidFill>
                <a:ea typeface="微软雅黑" panose="020B0503020204020204" pitchFamily="34" charset="-122"/>
              </a:rPr>
              <a:t>25 </a:t>
            </a:r>
            <a:r>
              <a:rPr lang="zh-CN" altLang="en-US" sz="3600" b="1" dirty="0">
                <a:solidFill>
                  <a:srgbClr val="FFFF00"/>
                </a:solidFill>
                <a:ea typeface="微软雅黑" panose="020B0503020204020204" pitchFamily="34" charset="-122"/>
              </a:rPr>
              <a:t>众人都回答说：“祂的血归到我们和我们的子孙身上。” </a:t>
            </a:r>
          </a:p>
          <a:p>
            <a:pPr algn="l">
              <a:lnSpc>
                <a:spcPct val="112000"/>
              </a:lnSpc>
            </a:pPr>
            <a:r>
              <a:rPr lang="en-US" altLang="zh-CN" sz="3600" b="1" dirty="0">
                <a:solidFill>
                  <a:schemeClr val="bg1"/>
                </a:solidFill>
                <a:ea typeface="微软雅黑" panose="020B0503020204020204" pitchFamily="34" charset="-122"/>
              </a:rPr>
              <a:t>And all the people answered and said, “His blood be on us and on our children.”</a:t>
            </a:r>
          </a:p>
          <a:p>
            <a:pPr algn="l">
              <a:lnSpc>
                <a:spcPct val="112000"/>
              </a:lnSpc>
            </a:pPr>
            <a:r>
              <a:rPr lang="en-US" altLang="zh-CN" sz="3600" b="1" dirty="0">
                <a:solidFill>
                  <a:srgbClr val="FFFF00"/>
                </a:solidFill>
                <a:ea typeface="微软雅黑" panose="020B0503020204020204" pitchFamily="34" charset="-122"/>
              </a:rPr>
              <a:t>26 </a:t>
            </a:r>
            <a:r>
              <a:rPr lang="zh-CN" altLang="en-US" sz="3600" b="1" dirty="0">
                <a:solidFill>
                  <a:srgbClr val="FFFF00"/>
                </a:solidFill>
                <a:ea typeface="微软雅黑" panose="020B0503020204020204" pitchFamily="34" charset="-122"/>
              </a:rPr>
              <a:t>于是彼拉多释放巴拉巴给他们，把耶稣鞭打了，交给人钉十字架。</a:t>
            </a:r>
          </a:p>
          <a:p>
            <a:pPr algn="l">
              <a:lnSpc>
                <a:spcPct val="112000"/>
              </a:lnSpc>
            </a:pPr>
            <a:r>
              <a:rPr lang="en-US" altLang="zh-CN" sz="3600" b="1" dirty="0">
                <a:solidFill>
                  <a:schemeClr val="bg1"/>
                </a:solidFill>
                <a:ea typeface="微软雅黑" panose="020B0503020204020204" pitchFamily="34" charset="-122"/>
              </a:rPr>
              <a:t>Then he released Barabbas to them; and when he had scourged Jesus, he delivered Him to be crucified.</a:t>
            </a:r>
          </a:p>
        </p:txBody>
      </p:sp>
    </p:spTree>
    <p:extLst>
      <p:ext uri="{BB962C8B-B14F-4D97-AF65-F5344CB8AC3E}">
        <p14:creationId xmlns:p14="http://schemas.microsoft.com/office/powerpoint/2010/main" val="3897226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以赛亚书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Isaiah 53:2-3】</a:t>
            </a:r>
          </a:p>
          <a:p>
            <a:pPr algn="l">
              <a:lnSpc>
                <a:spcPct val="112000"/>
              </a:lnSpc>
            </a:pPr>
            <a:r>
              <a:rPr lang="en-US" altLang="zh-CN" sz="3600" b="1" dirty="0">
                <a:solidFill>
                  <a:srgbClr val="FFFF00"/>
                </a:solidFill>
                <a:ea typeface="微软雅黑" panose="020B0503020204020204" pitchFamily="34" charset="-122"/>
              </a:rPr>
              <a:t>2 </a:t>
            </a:r>
            <a:r>
              <a:rPr lang="zh-CN" altLang="en-US" sz="3600" b="1" dirty="0">
                <a:solidFill>
                  <a:srgbClr val="FFFF00"/>
                </a:solidFill>
                <a:ea typeface="微软雅黑" panose="020B0503020204020204" pitchFamily="34" charset="-122"/>
              </a:rPr>
              <a:t>祂在耶和华面前生长如嫩芽，像根出于干地。祂无佳形美容，我们看见祂的时候，也无美貌使我们羡慕祂。</a:t>
            </a:r>
          </a:p>
          <a:p>
            <a:pPr algn="l">
              <a:lnSpc>
                <a:spcPct val="112000"/>
              </a:lnSpc>
            </a:pPr>
            <a:r>
              <a:rPr lang="en-US" altLang="zh-CN" sz="3600" b="1" dirty="0">
                <a:solidFill>
                  <a:schemeClr val="bg1"/>
                </a:solidFill>
                <a:ea typeface="微软雅黑" panose="020B0503020204020204" pitchFamily="34" charset="-122"/>
              </a:rPr>
              <a:t>For He shall grow up before Him as a tender plant, And as a root out of dry ground. He has no form or comeliness; And when we see Him, There is no beauty that we should desire Him.</a:t>
            </a:r>
          </a:p>
        </p:txBody>
      </p:sp>
    </p:spTree>
    <p:extLst>
      <p:ext uri="{BB962C8B-B14F-4D97-AF65-F5344CB8AC3E}">
        <p14:creationId xmlns:p14="http://schemas.microsoft.com/office/powerpoint/2010/main" val="38972266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以赛亚书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Isaiah 53:2-3】</a:t>
            </a:r>
          </a:p>
          <a:p>
            <a:pPr algn="l">
              <a:lnSpc>
                <a:spcPct val="112000"/>
              </a:lnSpc>
            </a:pPr>
            <a:r>
              <a:rPr lang="en-US" altLang="zh-CN" sz="3600" b="1" dirty="0">
                <a:solidFill>
                  <a:srgbClr val="FFFF00"/>
                </a:solidFill>
                <a:ea typeface="微软雅黑" panose="020B0503020204020204" pitchFamily="34" charset="-122"/>
              </a:rPr>
              <a:t>3 </a:t>
            </a:r>
            <a:r>
              <a:rPr lang="zh-CN" altLang="en-US" sz="3600" b="1" dirty="0">
                <a:solidFill>
                  <a:srgbClr val="FFFF00"/>
                </a:solidFill>
                <a:ea typeface="微软雅黑" panose="020B0503020204020204" pitchFamily="34" charset="-122"/>
              </a:rPr>
              <a:t>祂被藐视，被人厌弃，多受痛苦，常经忧患。祂被藐视，好像被人掩面不看的一样，我们也不尊重祂。</a:t>
            </a:r>
          </a:p>
          <a:p>
            <a:pPr algn="l">
              <a:lnSpc>
                <a:spcPct val="112000"/>
              </a:lnSpc>
            </a:pPr>
            <a:r>
              <a:rPr lang="en-US" altLang="zh-CN" sz="3600" b="1" dirty="0">
                <a:solidFill>
                  <a:schemeClr val="bg1"/>
                </a:solidFill>
                <a:ea typeface="微软雅黑" panose="020B0503020204020204" pitchFamily="34" charset="-122"/>
              </a:rPr>
              <a:t>He is despised and rejected by men, A Man of sorrows and acquainted with grief. And we hid, as it were, our faces from Him; He was despised, and we did not esteem Him.</a:t>
            </a:r>
          </a:p>
        </p:txBody>
      </p:sp>
    </p:spTree>
    <p:extLst>
      <p:ext uri="{BB962C8B-B14F-4D97-AF65-F5344CB8AC3E}">
        <p14:creationId xmlns:p14="http://schemas.microsoft.com/office/powerpoint/2010/main" val="21133538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列王记上</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1 Kings 10:4-5】</a:t>
            </a:r>
          </a:p>
          <a:p>
            <a:pPr algn="l">
              <a:lnSpc>
                <a:spcPct val="112000"/>
              </a:lnSpc>
            </a:pPr>
            <a:r>
              <a:rPr lang="en-US" altLang="zh-CN" sz="3600" b="1" dirty="0">
                <a:solidFill>
                  <a:srgbClr val="FFFF00"/>
                </a:solidFill>
                <a:ea typeface="微软雅黑" panose="020B0503020204020204" pitchFamily="34" charset="-122"/>
              </a:rPr>
              <a:t>4 </a:t>
            </a:r>
            <a:r>
              <a:rPr lang="zh-CN" altLang="en-US" sz="3600" b="1" dirty="0">
                <a:solidFill>
                  <a:srgbClr val="FFFF00"/>
                </a:solidFill>
                <a:ea typeface="微软雅黑" panose="020B0503020204020204" pitchFamily="34" charset="-122"/>
              </a:rPr>
              <a:t>示巴女王见所罗门大有智慧，和他所建造的宫室，</a:t>
            </a:r>
          </a:p>
          <a:p>
            <a:pPr algn="l">
              <a:lnSpc>
                <a:spcPct val="112000"/>
              </a:lnSpc>
            </a:pPr>
            <a:r>
              <a:rPr lang="en-US" altLang="zh-CN" sz="3600" b="1" dirty="0">
                <a:solidFill>
                  <a:schemeClr val="bg1"/>
                </a:solidFill>
                <a:ea typeface="微软雅黑" panose="020B0503020204020204" pitchFamily="34" charset="-122"/>
              </a:rPr>
              <a:t>And when the queen of Sheba had seen all the wisdom of Solomon, the house that he had built,</a:t>
            </a:r>
          </a:p>
        </p:txBody>
      </p:sp>
    </p:spTree>
    <p:extLst>
      <p:ext uri="{BB962C8B-B14F-4D97-AF65-F5344CB8AC3E}">
        <p14:creationId xmlns:p14="http://schemas.microsoft.com/office/powerpoint/2010/main" val="3897226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列王记上</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1 Kings 10:4-5】</a:t>
            </a:r>
          </a:p>
          <a:p>
            <a:pPr algn="l">
              <a:lnSpc>
                <a:spcPct val="112000"/>
              </a:lnSpc>
            </a:pPr>
            <a:r>
              <a:rPr lang="en-US" altLang="zh-CN" sz="3600" b="1" dirty="0">
                <a:solidFill>
                  <a:srgbClr val="FFFF00"/>
                </a:solidFill>
                <a:ea typeface="微软雅黑" panose="020B0503020204020204" pitchFamily="34" charset="-122"/>
              </a:rPr>
              <a:t>5 </a:t>
            </a:r>
            <a:r>
              <a:rPr lang="zh-CN" altLang="en-US" sz="3600" b="1" dirty="0">
                <a:solidFill>
                  <a:srgbClr val="FFFF00"/>
                </a:solidFill>
                <a:ea typeface="微软雅黑" panose="020B0503020204020204" pitchFamily="34" charset="-122"/>
              </a:rPr>
              <a:t>席上的珍馐美味，群臣分列而坐，仆人两旁侍立，以及他们的衣服装饰，和酒政的衣服装饰，又见他上耶和华殿的台阶（或作“他在耶和华殿里所献的燔祭”），就诧异得神不守舍，</a:t>
            </a:r>
          </a:p>
          <a:p>
            <a:pPr algn="l">
              <a:lnSpc>
                <a:spcPct val="100000"/>
              </a:lnSpc>
            </a:pPr>
            <a:r>
              <a:rPr lang="en-US" altLang="zh-CN" sz="3600" b="1" dirty="0">
                <a:solidFill>
                  <a:schemeClr val="bg1"/>
                </a:solidFill>
                <a:ea typeface="微软雅黑" panose="020B0503020204020204" pitchFamily="34" charset="-122"/>
              </a:rPr>
              <a:t>the food on his table, the seating of his servants, the service of his waiters and their apparel, his cupbearers, and his entryway by which he went up to the house of the Lord, there was no more spirit in her.</a:t>
            </a:r>
          </a:p>
        </p:txBody>
      </p:sp>
    </p:spTree>
    <p:extLst>
      <p:ext uri="{BB962C8B-B14F-4D97-AF65-F5344CB8AC3E}">
        <p14:creationId xmlns:p14="http://schemas.microsoft.com/office/powerpoint/2010/main" val="19960374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Romans 10:15】</a:t>
            </a:r>
          </a:p>
          <a:p>
            <a:pPr algn="l">
              <a:lnSpc>
                <a:spcPct val="112000"/>
              </a:lnSpc>
            </a:pPr>
            <a:r>
              <a:rPr lang="en-US" altLang="zh-CN" sz="3600" b="1" dirty="0">
                <a:solidFill>
                  <a:srgbClr val="FFFF00"/>
                </a:solidFill>
                <a:ea typeface="微软雅黑" panose="020B0503020204020204" pitchFamily="34" charset="-122"/>
              </a:rPr>
              <a:t>15 </a:t>
            </a:r>
            <a:r>
              <a:rPr lang="zh-CN" altLang="en-US" sz="3600" b="1" dirty="0">
                <a:solidFill>
                  <a:srgbClr val="FFFF00"/>
                </a:solidFill>
                <a:ea typeface="微软雅黑" panose="020B0503020204020204" pitchFamily="34" charset="-122"/>
              </a:rPr>
              <a:t>若没有奉差遣，怎能传道呢？如经上所记：“报福音传喜信的人，他们的脚踪何等佳美！” </a:t>
            </a:r>
          </a:p>
          <a:p>
            <a:pPr algn="l">
              <a:lnSpc>
                <a:spcPct val="112000"/>
              </a:lnSpc>
            </a:pPr>
            <a:r>
              <a:rPr lang="en-US" altLang="zh-CN" sz="3600" b="1" dirty="0">
                <a:solidFill>
                  <a:schemeClr val="bg1"/>
                </a:solidFill>
                <a:ea typeface="微软雅黑" panose="020B0503020204020204" pitchFamily="34" charset="-122"/>
              </a:rPr>
              <a:t>And how shall they preach unless they are sent? As it is written: “How beautiful are the feet of those who preach the gospel of peace, Who bring glad tidings of good things!”</a:t>
            </a:r>
          </a:p>
        </p:txBody>
      </p:sp>
    </p:spTree>
    <p:extLst>
      <p:ext uri="{BB962C8B-B14F-4D97-AF65-F5344CB8AC3E}">
        <p14:creationId xmlns:p14="http://schemas.microsoft.com/office/powerpoint/2010/main" val="4984680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6:14-15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24-27】</a:t>
            </a:r>
          </a:p>
          <a:p>
            <a:pPr algn="l">
              <a:lnSpc>
                <a:spcPct val="112000"/>
              </a:lnSpc>
            </a:pPr>
            <a:r>
              <a:rPr lang="en-US" altLang="zh-CN" sz="3600" b="1" dirty="0">
                <a:solidFill>
                  <a:srgbClr val="FFFF00"/>
                </a:solidFill>
                <a:ea typeface="微软雅黑" panose="020B0503020204020204" pitchFamily="34" charset="-122"/>
              </a:rPr>
              <a:t>14 </a:t>
            </a:r>
            <a:r>
              <a:rPr lang="zh-CN" altLang="en-US" sz="3600" b="1" dirty="0">
                <a:solidFill>
                  <a:srgbClr val="FFFF00"/>
                </a:solidFill>
                <a:ea typeface="微软雅黑" panose="020B0503020204020204" pitchFamily="34" charset="-122"/>
              </a:rPr>
              <a:t>众人看见耶稣所行的神迹，就说：“这真是那要到世间来的先知。” </a:t>
            </a:r>
          </a:p>
          <a:p>
            <a:pPr algn="l">
              <a:lnSpc>
                <a:spcPct val="100000"/>
              </a:lnSpc>
            </a:pPr>
            <a:r>
              <a:rPr lang="en-US" altLang="zh-CN" sz="3400" b="1" dirty="0">
                <a:solidFill>
                  <a:schemeClr val="bg1"/>
                </a:solidFill>
                <a:ea typeface="微软雅黑" panose="020B0503020204020204" pitchFamily="34" charset="-122"/>
              </a:rPr>
              <a:t>Then those men, when they had seen the sign that Jesus did, said, “This is truly the Prophet who is to come into the world.”</a:t>
            </a:r>
          </a:p>
          <a:p>
            <a:pPr algn="l">
              <a:lnSpc>
                <a:spcPct val="112000"/>
              </a:lnSpc>
            </a:pPr>
            <a:r>
              <a:rPr lang="en-US" altLang="zh-CN" sz="3600" b="1" dirty="0">
                <a:solidFill>
                  <a:srgbClr val="FFFF00"/>
                </a:solidFill>
                <a:ea typeface="微软雅黑" panose="020B0503020204020204" pitchFamily="34" charset="-122"/>
              </a:rPr>
              <a:t>15 </a:t>
            </a:r>
            <a:r>
              <a:rPr lang="zh-CN" altLang="en-US" sz="3600" b="1" dirty="0">
                <a:solidFill>
                  <a:srgbClr val="FFFF00"/>
                </a:solidFill>
                <a:ea typeface="微软雅黑" panose="020B0503020204020204" pitchFamily="34" charset="-122"/>
              </a:rPr>
              <a:t>耶稣既知道众人要来强逼祂作王，就独自又退到山上去了。</a:t>
            </a:r>
            <a:r>
              <a:rPr lang="en-US" altLang="zh-CN" sz="3400" b="1" dirty="0">
                <a:solidFill>
                  <a:schemeClr val="bg1"/>
                </a:solidFill>
                <a:ea typeface="微软雅黑" panose="020B0503020204020204" pitchFamily="34" charset="-122"/>
              </a:rPr>
              <a:t>Therefore when Jesus perceived that they were about to come and take Him by force to make Him king, He departed again to the mountain by Himself alone.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984680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6:14-15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24-27】</a:t>
            </a:r>
          </a:p>
          <a:p>
            <a:pPr algn="l">
              <a:lnSpc>
                <a:spcPct val="112000"/>
              </a:lnSpc>
            </a:pPr>
            <a:r>
              <a:rPr lang="en-US" altLang="zh-CN" sz="3600" b="1" dirty="0">
                <a:solidFill>
                  <a:srgbClr val="FFFF00"/>
                </a:solidFill>
                <a:ea typeface="微软雅黑" panose="020B0503020204020204" pitchFamily="34" charset="-122"/>
              </a:rPr>
              <a:t>24 </a:t>
            </a:r>
            <a:r>
              <a:rPr lang="zh-CN" altLang="en-US" sz="3600" b="1" dirty="0">
                <a:solidFill>
                  <a:srgbClr val="FFFF00"/>
                </a:solidFill>
                <a:ea typeface="微软雅黑" panose="020B0503020204020204" pitchFamily="34" charset="-122"/>
              </a:rPr>
              <a:t>众人见耶稣和门徒都不在那里，就上了船，往迦百农去找耶稣。</a:t>
            </a:r>
          </a:p>
          <a:p>
            <a:pPr algn="l">
              <a:lnSpc>
                <a:spcPct val="112000"/>
              </a:lnSpc>
            </a:pPr>
            <a:r>
              <a:rPr lang="en-US" altLang="zh-CN" sz="3600" b="1" dirty="0">
                <a:solidFill>
                  <a:schemeClr val="bg1"/>
                </a:solidFill>
                <a:ea typeface="微软雅黑" panose="020B0503020204020204" pitchFamily="34" charset="-122"/>
              </a:rPr>
              <a:t>when the people therefore saw that Jesus was not there, nor His disciples, they also got into boats and came to Capernaum, seeking Jesus.</a:t>
            </a:r>
          </a:p>
          <a:p>
            <a:pPr algn="l">
              <a:lnSpc>
                <a:spcPct val="112000"/>
              </a:lnSpc>
            </a:pPr>
            <a:r>
              <a:rPr lang="en-US" altLang="zh-CN" sz="3600" b="1" dirty="0">
                <a:solidFill>
                  <a:srgbClr val="FFFF00"/>
                </a:solidFill>
                <a:ea typeface="微软雅黑" panose="020B0503020204020204" pitchFamily="34" charset="-122"/>
              </a:rPr>
              <a:t>25 </a:t>
            </a:r>
            <a:r>
              <a:rPr lang="zh-CN" altLang="en-US" sz="3600" b="1" dirty="0">
                <a:solidFill>
                  <a:srgbClr val="FFFF00"/>
                </a:solidFill>
                <a:ea typeface="微软雅黑" panose="020B0503020204020204" pitchFamily="34" charset="-122"/>
              </a:rPr>
              <a:t>既在海那边找着了，就对祂说：“拉比，是几时到这里来的？” </a:t>
            </a:r>
            <a:r>
              <a:rPr lang="en-US" altLang="zh-CN" sz="3600" b="1" dirty="0">
                <a:solidFill>
                  <a:schemeClr val="bg1"/>
                </a:solidFill>
                <a:ea typeface="微软雅黑" panose="020B0503020204020204" pitchFamily="34" charset="-122"/>
              </a:rPr>
              <a:t>And when they found Him on the other side of the sea, they said to Him, “Rabbi, when did You come here?”</a:t>
            </a:r>
          </a:p>
        </p:txBody>
      </p:sp>
    </p:spTree>
    <p:extLst>
      <p:ext uri="{BB962C8B-B14F-4D97-AF65-F5344CB8AC3E}">
        <p14:creationId xmlns:p14="http://schemas.microsoft.com/office/powerpoint/2010/main" val="3595539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Romans 10:13-15】</a:t>
            </a:r>
          </a:p>
          <a:p>
            <a:pPr algn="l">
              <a:lnSpc>
                <a:spcPct val="112000"/>
              </a:lnSpc>
            </a:pPr>
            <a:r>
              <a:rPr lang="en-US" altLang="zh-CN" sz="3600" b="1" dirty="0">
                <a:solidFill>
                  <a:srgbClr val="FFFF00"/>
                </a:solidFill>
                <a:ea typeface="微软雅黑" panose="020B0503020204020204" pitchFamily="34" charset="-122"/>
              </a:rPr>
              <a:t>13 </a:t>
            </a:r>
            <a:r>
              <a:rPr lang="zh-CN" altLang="en-US" sz="3600" b="1" dirty="0">
                <a:solidFill>
                  <a:srgbClr val="FFFF00"/>
                </a:solidFill>
                <a:ea typeface="微软雅黑" panose="020B0503020204020204" pitchFamily="34" charset="-122"/>
              </a:rPr>
              <a:t>因为“凡求告主名的，就必得救”。</a:t>
            </a:r>
          </a:p>
          <a:p>
            <a:pPr algn="l">
              <a:lnSpc>
                <a:spcPct val="112000"/>
              </a:lnSpc>
            </a:pPr>
            <a:r>
              <a:rPr lang="en-US" altLang="zh-CN" sz="3600" b="1" dirty="0">
                <a:solidFill>
                  <a:schemeClr val="bg1"/>
                </a:solidFill>
                <a:ea typeface="微软雅黑" panose="020B0503020204020204" pitchFamily="34" charset="-122"/>
              </a:rPr>
              <a:t>For “whoever calls on the name of the Lord shall be saved.”</a:t>
            </a:r>
          </a:p>
          <a:p>
            <a:pPr algn="l">
              <a:lnSpc>
                <a:spcPct val="112000"/>
              </a:lnSpc>
            </a:pPr>
            <a:r>
              <a:rPr lang="en-US" altLang="zh-CN" sz="3600" b="1" dirty="0">
                <a:solidFill>
                  <a:srgbClr val="FFFF00"/>
                </a:solidFill>
                <a:ea typeface="微软雅黑" panose="020B0503020204020204" pitchFamily="34" charset="-122"/>
              </a:rPr>
              <a:t>14 </a:t>
            </a:r>
            <a:r>
              <a:rPr lang="zh-CN" altLang="en-US" sz="3600" b="1" dirty="0">
                <a:solidFill>
                  <a:srgbClr val="FFFF00"/>
                </a:solidFill>
                <a:ea typeface="微软雅黑" panose="020B0503020204020204" pitchFamily="34" charset="-122"/>
              </a:rPr>
              <a:t>然而人未曾信祂，怎能求祂呢？未曾听见祂，怎能信祂呢？没有传道的，怎能听见呢？</a:t>
            </a:r>
          </a:p>
          <a:p>
            <a:pPr algn="l">
              <a:lnSpc>
                <a:spcPct val="112000"/>
              </a:lnSpc>
            </a:pPr>
            <a:r>
              <a:rPr lang="en-US" altLang="zh-CN" sz="3600" b="1" dirty="0">
                <a:solidFill>
                  <a:schemeClr val="bg1"/>
                </a:solidFill>
                <a:ea typeface="微软雅黑" panose="020B0503020204020204" pitchFamily="34" charset="-122"/>
              </a:rPr>
              <a:t>How then shall they call on Him in whom they have not believed? And how shall they believe in Him of whom they have not heard? And how shall they hear without a preacher?</a:t>
            </a:r>
          </a:p>
        </p:txBody>
      </p:sp>
    </p:spTree>
    <p:extLst>
      <p:ext uri="{BB962C8B-B14F-4D97-AF65-F5344CB8AC3E}">
        <p14:creationId xmlns:p14="http://schemas.microsoft.com/office/powerpoint/2010/main" val="1159988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6:14-15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24-27】</a:t>
            </a:r>
          </a:p>
          <a:p>
            <a:pPr algn="l">
              <a:lnSpc>
                <a:spcPct val="112000"/>
              </a:lnSpc>
            </a:pPr>
            <a:r>
              <a:rPr lang="en-US" altLang="zh-CN" sz="3600" b="1" dirty="0">
                <a:solidFill>
                  <a:srgbClr val="FFFF00"/>
                </a:solidFill>
                <a:ea typeface="微软雅黑" panose="020B0503020204020204" pitchFamily="34" charset="-122"/>
              </a:rPr>
              <a:t>26 </a:t>
            </a:r>
            <a:r>
              <a:rPr lang="zh-CN" altLang="en-US" sz="3600" b="1" dirty="0">
                <a:solidFill>
                  <a:srgbClr val="FFFF00"/>
                </a:solidFill>
                <a:ea typeface="微软雅黑" panose="020B0503020204020204" pitchFamily="34" charset="-122"/>
              </a:rPr>
              <a:t>耶稣回答说：“我实实在在地告诉你们：你们找我，并不是因见了神迹，乃是因吃饼得饱。</a:t>
            </a:r>
          </a:p>
          <a:p>
            <a:pPr algn="l">
              <a:lnSpc>
                <a:spcPct val="112000"/>
              </a:lnSpc>
            </a:pPr>
            <a:r>
              <a:rPr lang="en-US" altLang="zh-CN" sz="3600" b="1" dirty="0">
                <a:solidFill>
                  <a:schemeClr val="bg1"/>
                </a:solidFill>
                <a:ea typeface="微软雅黑" panose="020B0503020204020204" pitchFamily="34" charset="-122"/>
              </a:rPr>
              <a:t>Jesus answered them and said, “Most assuredly, I say to you, you seek Me, not because you saw the signs, but because you ate of the loaves and were filled.</a:t>
            </a:r>
          </a:p>
        </p:txBody>
      </p:sp>
    </p:spTree>
    <p:extLst>
      <p:ext uri="{BB962C8B-B14F-4D97-AF65-F5344CB8AC3E}">
        <p14:creationId xmlns:p14="http://schemas.microsoft.com/office/powerpoint/2010/main" val="35955397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6:14-15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24-27】</a:t>
            </a:r>
          </a:p>
          <a:p>
            <a:pPr algn="l">
              <a:lnSpc>
                <a:spcPct val="112000"/>
              </a:lnSpc>
            </a:pPr>
            <a:r>
              <a:rPr lang="en-US" altLang="zh-CN" sz="3600" b="1" dirty="0">
                <a:solidFill>
                  <a:srgbClr val="FFFF00"/>
                </a:solidFill>
                <a:ea typeface="微软雅黑" panose="020B0503020204020204" pitchFamily="34" charset="-122"/>
              </a:rPr>
              <a:t>27 </a:t>
            </a:r>
            <a:r>
              <a:rPr lang="zh-CN" altLang="en-US" sz="3600" b="1" dirty="0">
                <a:solidFill>
                  <a:srgbClr val="FFFF00"/>
                </a:solidFill>
                <a:ea typeface="微软雅黑" panose="020B0503020204020204" pitchFamily="34" charset="-122"/>
              </a:rPr>
              <a:t>不要为那必坏的食物劳力，要为那存到永生的食物劳力，就是人子要赐给你们的，因为人子是父　神所印证的。”</a:t>
            </a:r>
          </a:p>
          <a:p>
            <a:pPr algn="l">
              <a:lnSpc>
                <a:spcPct val="112000"/>
              </a:lnSpc>
            </a:pPr>
            <a:r>
              <a:rPr lang="en-US" altLang="zh-CN" sz="3600" b="1" dirty="0">
                <a:solidFill>
                  <a:schemeClr val="bg1"/>
                </a:solidFill>
                <a:ea typeface="微软雅黑" panose="020B0503020204020204" pitchFamily="34" charset="-122"/>
              </a:rPr>
              <a:t>Do not labor for the food which perishes, but for the food which endures to everlasting life, which the Son of Man will give you, because God the Father has set His seal on Him.”</a:t>
            </a:r>
          </a:p>
          <a:p>
            <a:pPr algn="l">
              <a:lnSpc>
                <a:spcPct val="112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955397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6:66-68】</a:t>
            </a:r>
          </a:p>
          <a:p>
            <a:pPr algn="l">
              <a:lnSpc>
                <a:spcPct val="112000"/>
              </a:lnSpc>
            </a:pPr>
            <a:r>
              <a:rPr lang="en-US" altLang="zh-CN" sz="3600" b="1" dirty="0">
                <a:solidFill>
                  <a:srgbClr val="FFFF00"/>
                </a:solidFill>
                <a:ea typeface="微软雅黑" panose="020B0503020204020204" pitchFamily="34" charset="-122"/>
              </a:rPr>
              <a:t>66 </a:t>
            </a:r>
            <a:r>
              <a:rPr lang="zh-CN" altLang="en-US" sz="3600" b="1" dirty="0">
                <a:solidFill>
                  <a:srgbClr val="FFFF00"/>
                </a:solidFill>
                <a:ea typeface="微软雅黑" panose="020B0503020204020204" pitchFamily="34" charset="-122"/>
              </a:rPr>
              <a:t>从此，祂门徒中多有退去的，不再和祂同行。</a:t>
            </a:r>
          </a:p>
          <a:p>
            <a:pPr algn="l">
              <a:lnSpc>
                <a:spcPct val="112000"/>
              </a:lnSpc>
            </a:pPr>
            <a:r>
              <a:rPr lang="en-US" altLang="zh-CN" sz="3600" b="1" dirty="0">
                <a:solidFill>
                  <a:schemeClr val="bg1"/>
                </a:solidFill>
                <a:ea typeface="微软雅黑" panose="020B0503020204020204" pitchFamily="34" charset="-122"/>
              </a:rPr>
              <a:t>From that time many of His disciples went back and walked with Him no more.</a:t>
            </a:r>
          </a:p>
          <a:p>
            <a:pPr algn="l">
              <a:lnSpc>
                <a:spcPct val="112000"/>
              </a:lnSpc>
            </a:pPr>
            <a:r>
              <a:rPr lang="en-US" altLang="zh-CN" sz="3600" b="1" dirty="0">
                <a:solidFill>
                  <a:srgbClr val="FFFF00"/>
                </a:solidFill>
                <a:ea typeface="微软雅黑" panose="020B0503020204020204" pitchFamily="34" charset="-122"/>
              </a:rPr>
              <a:t>67 </a:t>
            </a:r>
            <a:r>
              <a:rPr lang="zh-CN" altLang="en-US" sz="3600" b="1" dirty="0">
                <a:solidFill>
                  <a:srgbClr val="FFFF00"/>
                </a:solidFill>
                <a:ea typeface="微软雅黑" panose="020B0503020204020204" pitchFamily="34" charset="-122"/>
              </a:rPr>
              <a:t>耶稣就对那十二个门徒说：“你们也要去吗？” </a:t>
            </a:r>
            <a:endParaRPr lang="en-US" altLang="zh-CN" sz="3600" b="1" dirty="0">
              <a:solidFill>
                <a:srgbClr val="FFFF00"/>
              </a:solidFill>
              <a:ea typeface="微软雅黑" panose="020B0503020204020204" pitchFamily="34" charset="-122"/>
            </a:endParaRPr>
          </a:p>
          <a:p>
            <a:pPr algn="l">
              <a:lnSpc>
                <a:spcPct val="112000"/>
              </a:lnSpc>
            </a:pPr>
            <a:r>
              <a:rPr lang="en-US" altLang="zh-CN" sz="3600" b="1" dirty="0">
                <a:solidFill>
                  <a:schemeClr val="bg1"/>
                </a:solidFill>
                <a:ea typeface="微软雅黑" panose="020B0503020204020204" pitchFamily="34" charset="-122"/>
              </a:rPr>
              <a:t>Then Jesus said to the twelve, “Do you also want to go away?”</a:t>
            </a:r>
          </a:p>
        </p:txBody>
      </p:sp>
    </p:spTree>
    <p:extLst>
      <p:ext uri="{BB962C8B-B14F-4D97-AF65-F5344CB8AC3E}">
        <p14:creationId xmlns:p14="http://schemas.microsoft.com/office/powerpoint/2010/main" val="35955397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6:66-68】</a:t>
            </a:r>
          </a:p>
          <a:p>
            <a:pPr algn="l">
              <a:lnSpc>
                <a:spcPct val="112000"/>
              </a:lnSpc>
            </a:pPr>
            <a:r>
              <a:rPr lang="en-US" altLang="zh-CN" sz="3600" b="1" dirty="0">
                <a:solidFill>
                  <a:srgbClr val="FFFF00"/>
                </a:solidFill>
                <a:ea typeface="微软雅黑" panose="020B0503020204020204" pitchFamily="34" charset="-122"/>
              </a:rPr>
              <a:t>68 </a:t>
            </a:r>
            <a:r>
              <a:rPr lang="zh-CN" altLang="en-US" sz="3600" b="1" dirty="0">
                <a:solidFill>
                  <a:srgbClr val="FFFF00"/>
                </a:solidFill>
                <a:ea typeface="微软雅黑" panose="020B0503020204020204" pitchFamily="34" charset="-122"/>
              </a:rPr>
              <a:t>西门彼得回答说：“主啊，你有永生之道，我们还归从谁呢？</a:t>
            </a:r>
          </a:p>
          <a:p>
            <a:pPr algn="l">
              <a:lnSpc>
                <a:spcPct val="112000"/>
              </a:lnSpc>
            </a:pPr>
            <a:r>
              <a:rPr lang="en-US" altLang="zh-CN" sz="3600" b="1" dirty="0">
                <a:solidFill>
                  <a:schemeClr val="bg1"/>
                </a:solidFill>
                <a:ea typeface="微软雅黑" panose="020B0503020204020204" pitchFamily="34" charset="-122"/>
              </a:rPr>
              <a:t>But Simon Peter answered Him, “Lord, to whom shall we go? You have the words of eternal life.</a:t>
            </a:r>
          </a:p>
          <a:p>
            <a:pPr algn="l">
              <a:lnSpc>
                <a:spcPct val="112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47262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Romans 10:15b】</a:t>
            </a:r>
          </a:p>
          <a:p>
            <a:pPr algn="l">
              <a:lnSpc>
                <a:spcPct val="112000"/>
              </a:lnSpc>
            </a:pPr>
            <a:r>
              <a:rPr lang="en-US" altLang="zh-CN" sz="3600" b="1" dirty="0">
                <a:solidFill>
                  <a:srgbClr val="FFFF00"/>
                </a:solidFill>
                <a:ea typeface="微软雅黑" panose="020B0503020204020204" pitchFamily="34" charset="-122"/>
              </a:rPr>
              <a:t>……</a:t>
            </a:r>
            <a:r>
              <a:rPr lang="zh-CN" altLang="en-US" sz="3600" b="1" dirty="0">
                <a:solidFill>
                  <a:srgbClr val="FFFF00"/>
                </a:solidFill>
                <a:ea typeface="微软雅黑" panose="020B0503020204020204" pitchFamily="34" charset="-122"/>
              </a:rPr>
              <a:t>如经上所记：“报福音传喜信的人，他们的脚踪何等佳美！”</a:t>
            </a:r>
          </a:p>
          <a:p>
            <a:pPr algn="l">
              <a:lnSpc>
                <a:spcPct val="112000"/>
              </a:lnSpc>
            </a:pPr>
            <a:r>
              <a:rPr lang="en-US" altLang="zh-CN" sz="3600" b="1" dirty="0">
                <a:solidFill>
                  <a:schemeClr val="bg1"/>
                </a:solidFill>
                <a:ea typeface="微软雅黑" panose="020B0503020204020204" pitchFamily="34" charset="-122"/>
              </a:rPr>
              <a:t>….As it is written: “How beautiful are the feet of those who preach the gospel of peace, Who bring glad tidings of good things!”</a:t>
            </a:r>
          </a:p>
        </p:txBody>
      </p:sp>
    </p:spTree>
    <p:extLst>
      <p:ext uri="{BB962C8B-B14F-4D97-AF65-F5344CB8AC3E}">
        <p14:creationId xmlns:p14="http://schemas.microsoft.com/office/powerpoint/2010/main" val="10068417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以赛亚书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Isaiah 52:7】</a:t>
            </a:r>
          </a:p>
          <a:p>
            <a:pPr algn="l">
              <a:lnSpc>
                <a:spcPct val="112000"/>
              </a:lnSpc>
            </a:pPr>
            <a:r>
              <a:rPr lang="zh-CN" altLang="en-US" sz="3600" b="1" dirty="0">
                <a:solidFill>
                  <a:srgbClr val="FFFF00"/>
                </a:solidFill>
                <a:ea typeface="微软雅黑" panose="020B0503020204020204" pitchFamily="34" charset="-122"/>
              </a:rPr>
              <a:t>那报佳音、传平安、报好信、传救恩的，对锡安说：“你的神作王了！”这人的脚登山何等佳美。</a:t>
            </a:r>
          </a:p>
          <a:p>
            <a:pPr algn="l">
              <a:lnSpc>
                <a:spcPct val="112000"/>
              </a:lnSpc>
            </a:pPr>
            <a:r>
              <a:rPr lang="en-US" altLang="zh-CN" sz="3600" b="1" dirty="0">
                <a:solidFill>
                  <a:schemeClr val="bg1"/>
                </a:solidFill>
                <a:ea typeface="微软雅黑" panose="020B0503020204020204" pitchFamily="34" charset="-122"/>
              </a:rPr>
              <a:t>How beautiful upon the mountains Are the feet of him who brings good news, Who proclaims peace, Who brings glad tidings of good things, Who proclaims salvation, Who says to Zion, “Your God reigns!”</a:t>
            </a:r>
          </a:p>
        </p:txBody>
      </p:sp>
    </p:spTree>
    <p:extLst>
      <p:ext uri="{BB962C8B-B14F-4D97-AF65-F5344CB8AC3E}">
        <p14:creationId xmlns:p14="http://schemas.microsoft.com/office/powerpoint/2010/main" val="39923193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Romans 1:16-17】</a:t>
            </a:r>
          </a:p>
          <a:p>
            <a:pPr algn="l">
              <a:lnSpc>
                <a:spcPct val="112000"/>
              </a:lnSpc>
            </a:pPr>
            <a:r>
              <a:rPr lang="en-US" altLang="zh-CN" sz="3600" b="1" dirty="0">
                <a:solidFill>
                  <a:srgbClr val="FFFF00"/>
                </a:solidFill>
                <a:ea typeface="微软雅黑" panose="020B0503020204020204" pitchFamily="34" charset="-122"/>
              </a:rPr>
              <a:t>16 </a:t>
            </a:r>
            <a:r>
              <a:rPr lang="zh-CN" altLang="en-US" sz="3600" b="1" dirty="0">
                <a:solidFill>
                  <a:srgbClr val="FFFF00"/>
                </a:solidFill>
                <a:ea typeface="微软雅黑" panose="020B0503020204020204" pitchFamily="34" charset="-122"/>
              </a:rPr>
              <a:t>我不以福音为耻；这福音本是　神的大能，要救一切相信的，先是犹太人，后是希腊人。</a:t>
            </a:r>
          </a:p>
          <a:p>
            <a:pPr algn="l">
              <a:lnSpc>
                <a:spcPct val="112000"/>
              </a:lnSpc>
            </a:pPr>
            <a:r>
              <a:rPr lang="en-US" altLang="zh-CN" sz="3600" b="1" dirty="0">
                <a:solidFill>
                  <a:schemeClr val="bg1"/>
                </a:solidFill>
                <a:ea typeface="微软雅黑" panose="020B0503020204020204" pitchFamily="34" charset="-122"/>
              </a:rPr>
              <a:t>For I am not ashamed of the gospel of Christ, for it is the power of God to salvation for everyone who believes, for the Jew first and also for the Greek.</a:t>
            </a:r>
          </a:p>
        </p:txBody>
      </p:sp>
    </p:spTree>
    <p:extLst>
      <p:ext uri="{BB962C8B-B14F-4D97-AF65-F5344CB8AC3E}">
        <p14:creationId xmlns:p14="http://schemas.microsoft.com/office/powerpoint/2010/main" val="10068417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Romans 1:16-17】</a:t>
            </a:r>
          </a:p>
          <a:p>
            <a:pPr algn="l">
              <a:lnSpc>
                <a:spcPct val="112000"/>
              </a:lnSpc>
            </a:pPr>
            <a:r>
              <a:rPr lang="en-US" altLang="zh-CN" sz="3600" b="1" dirty="0">
                <a:solidFill>
                  <a:srgbClr val="FFFF00"/>
                </a:solidFill>
                <a:ea typeface="微软雅黑" panose="020B0503020204020204" pitchFamily="34" charset="-122"/>
              </a:rPr>
              <a:t>17 </a:t>
            </a:r>
            <a:r>
              <a:rPr lang="zh-CN" altLang="en-US" sz="3600" b="1" dirty="0">
                <a:solidFill>
                  <a:srgbClr val="FFFF00"/>
                </a:solidFill>
                <a:ea typeface="微软雅黑" panose="020B0503020204020204" pitchFamily="34" charset="-122"/>
              </a:rPr>
              <a:t>因为神的义正在这福音上显明出来；这义是本于信，以致于信。如经上所记：“义人必因信得生。”</a:t>
            </a:r>
            <a:endParaRPr lang="en-US" altLang="zh-CN" sz="3600" b="1" dirty="0">
              <a:solidFill>
                <a:srgbClr val="FFFF00"/>
              </a:solidFill>
              <a:ea typeface="微软雅黑" panose="020B0503020204020204" pitchFamily="34" charset="-122"/>
            </a:endParaRPr>
          </a:p>
          <a:p>
            <a:pPr algn="l">
              <a:lnSpc>
                <a:spcPct val="112000"/>
              </a:lnSpc>
            </a:pPr>
            <a:r>
              <a:rPr lang="en-US" altLang="zh-CN" sz="3600" b="1" dirty="0">
                <a:solidFill>
                  <a:schemeClr val="bg1"/>
                </a:solidFill>
                <a:ea typeface="微软雅黑" panose="020B0503020204020204" pitchFamily="34" charset="-122"/>
              </a:rPr>
              <a:t>For in it the righteousness of God is revealed from faith to faith; as it is written, “The just shall live by faith.”</a:t>
            </a:r>
          </a:p>
        </p:txBody>
      </p:sp>
    </p:spTree>
    <p:extLst>
      <p:ext uri="{BB962C8B-B14F-4D97-AF65-F5344CB8AC3E}">
        <p14:creationId xmlns:p14="http://schemas.microsoft.com/office/powerpoint/2010/main" val="31447152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但以理书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Daniel 3:13-25】</a:t>
            </a:r>
          </a:p>
          <a:p>
            <a:pPr algn="l">
              <a:lnSpc>
                <a:spcPct val="112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当时，尼布甲尼撒冲冲大怒，吩咐人把沙得拉、米煞、亚伯尼歌带过来，他们就把那些人带到王面前。 </a:t>
            </a:r>
          </a:p>
          <a:p>
            <a:pPr algn="l">
              <a:lnSpc>
                <a:spcPct val="112000"/>
              </a:lnSpc>
            </a:pPr>
            <a:r>
              <a:rPr lang="en-US" altLang="zh-CN" sz="3400" b="1" dirty="0">
                <a:solidFill>
                  <a:schemeClr val="bg1"/>
                </a:solidFill>
                <a:ea typeface="微软雅黑" panose="020B0503020204020204" pitchFamily="34" charset="-122"/>
              </a:rPr>
              <a:t>Then Nebuchadnezzar in rage and anger gave orders to bring Shadrach, Meshach and Abed-</a:t>
            </a:r>
            <a:r>
              <a:rPr lang="en-US" altLang="zh-CN" sz="3400" b="1" dirty="0" err="1">
                <a:solidFill>
                  <a:schemeClr val="bg1"/>
                </a:solidFill>
                <a:ea typeface="微软雅黑" panose="020B0503020204020204" pitchFamily="34" charset="-122"/>
              </a:rPr>
              <a:t>nego</a:t>
            </a:r>
            <a:r>
              <a:rPr lang="en-US" altLang="zh-CN" sz="3400" b="1" dirty="0">
                <a:solidFill>
                  <a:schemeClr val="bg1"/>
                </a:solidFill>
                <a:ea typeface="微软雅黑" panose="020B0503020204020204" pitchFamily="34" charset="-122"/>
              </a:rPr>
              <a:t>; then these men were brought before the king.</a:t>
            </a:r>
            <a:endParaRPr lang="en-US" altLang="zh-CN" sz="34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339428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但以理书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Daniel 3:13-25】</a:t>
            </a:r>
          </a:p>
          <a:p>
            <a:pPr algn="l">
              <a:lnSpc>
                <a:spcPct val="112000"/>
              </a:lnSpc>
            </a:pPr>
            <a:r>
              <a:rPr lang="en-US" altLang="zh-CN" sz="3400" b="1" dirty="0">
                <a:solidFill>
                  <a:srgbClr val="FFFF00"/>
                </a:solidFill>
                <a:ea typeface="微软雅黑" panose="020B0503020204020204" pitchFamily="34" charset="-122"/>
              </a:rPr>
              <a:t>14 </a:t>
            </a:r>
            <a:r>
              <a:rPr lang="zh-CN" altLang="en-US" sz="3400" b="1" dirty="0">
                <a:solidFill>
                  <a:srgbClr val="FFFF00"/>
                </a:solidFill>
                <a:ea typeface="微软雅黑" panose="020B0503020204020204" pitchFamily="34" charset="-122"/>
              </a:rPr>
              <a:t>尼布甲尼撒问他们说</a:t>
            </a: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沙得拉、米煞、亚伯尼歌，你们不事奉我的神，也不敬拜我所立的金像，是故意的吗</a:t>
            </a:r>
            <a:r>
              <a:rPr lang="en-US" altLang="zh-CN" sz="3400" b="1" dirty="0">
                <a:solidFill>
                  <a:srgbClr val="FFFF00"/>
                </a:solidFill>
                <a:ea typeface="微软雅黑" panose="020B0503020204020204" pitchFamily="34" charset="-122"/>
              </a:rPr>
              <a:t>? </a:t>
            </a:r>
          </a:p>
          <a:p>
            <a:pPr algn="l">
              <a:lnSpc>
                <a:spcPct val="112000"/>
              </a:lnSpc>
            </a:pPr>
            <a:r>
              <a:rPr lang="en-US" altLang="zh-CN" sz="3400" b="1" dirty="0">
                <a:solidFill>
                  <a:schemeClr val="bg1"/>
                </a:solidFill>
                <a:ea typeface="微软雅黑" panose="020B0503020204020204" pitchFamily="34" charset="-122"/>
              </a:rPr>
              <a:t>Nebuchadnezzar responded and said to them, "Is it true, Shadrach, Meshach and Abed-</a:t>
            </a:r>
            <a:r>
              <a:rPr lang="en-US" altLang="zh-CN" sz="3400" b="1" dirty="0" err="1">
                <a:solidFill>
                  <a:schemeClr val="bg1"/>
                </a:solidFill>
                <a:ea typeface="微软雅黑" panose="020B0503020204020204" pitchFamily="34" charset="-122"/>
              </a:rPr>
              <a:t>nego</a:t>
            </a:r>
            <a:r>
              <a:rPr lang="en-US" altLang="zh-CN" sz="3400" b="1" dirty="0">
                <a:solidFill>
                  <a:schemeClr val="bg1"/>
                </a:solidFill>
                <a:ea typeface="微软雅黑" panose="020B0503020204020204" pitchFamily="34" charset="-122"/>
              </a:rPr>
              <a:t>, that you do not serve my gods or worship the golden image that I have set up?</a:t>
            </a:r>
          </a:p>
        </p:txBody>
      </p:sp>
    </p:spTree>
    <p:extLst>
      <p:ext uri="{BB962C8B-B14F-4D97-AF65-F5344CB8AC3E}">
        <p14:creationId xmlns:p14="http://schemas.microsoft.com/office/powerpoint/2010/main" val="3855949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Romans 10:13-15】</a:t>
            </a:r>
          </a:p>
          <a:p>
            <a:pPr algn="l">
              <a:lnSpc>
                <a:spcPct val="112000"/>
              </a:lnSpc>
            </a:pPr>
            <a:r>
              <a:rPr lang="en-US" altLang="zh-CN" sz="3600" b="1" dirty="0">
                <a:solidFill>
                  <a:srgbClr val="FFFF00"/>
                </a:solidFill>
                <a:ea typeface="微软雅黑" panose="020B0503020204020204" pitchFamily="34" charset="-122"/>
              </a:rPr>
              <a:t>15 </a:t>
            </a:r>
            <a:r>
              <a:rPr lang="zh-CN" altLang="en-US" sz="3600" b="1" dirty="0">
                <a:solidFill>
                  <a:srgbClr val="FFFF00"/>
                </a:solidFill>
                <a:ea typeface="微软雅黑" panose="020B0503020204020204" pitchFamily="34" charset="-122"/>
              </a:rPr>
              <a:t>若没有奉差遣，怎能传道呢？如经上所记：“报福音传喜信的人，他们的脚踪何等佳美！”</a:t>
            </a:r>
          </a:p>
          <a:p>
            <a:pPr algn="l">
              <a:lnSpc>
                <a:spcPct val="112000"/>
              </a:lnSpc>
            </a:pPr>
            <a:r>
              <a:rPr lang="en-US" altLang="zh-CN" sz="3600" b="1" dirty="0">
                <a:solidFill>
                  <a:schemeClr val="bg1"/>
                </a:solidFill>
                <a:ea typeface="微软雅黑" panose="020B0503020204020204" pitchFamily="34" charset="-122"/>
              </a:rPr>
              <a:t>And how shall they preach unless they are sent? As it is written: “How beautiful are the feet of those who preach the gospel of peace, Who bring glad tidings of good things!”</a:t>
            </a:r>
          </a:p>
          <a:p>
            <a:pPr algn="l">
              <a:lnSpc>
                <a:spcPct val="112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289423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但以理书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Daniel 3:13-25】</a:t>
            </a:r>
          </a:p>
          <a:p>
            <a:pPr algn="l">
              <a:lnSpc>
                <a:spcPct val="112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你们再听见角、笛、琵琶、琴、瑟、笙，和各样乐器的声音，若俯伏敬拜我所造的像，却还可以；若不敬拜，必立时扔在烈火的窑中，有何神能救你们脱离我手呢</a:t>
            </a:r>
            <a:r>
              <a:rPr lang="en-US" altLang="zh-CN" sz="3400" b="1" dirty="0">
                <a:solidFill>
                  <a:srgbClr val="FFFF00"/>
                </a:solidFill>
                <a:ea typeface="微软雅黑" panose="020B0503020204020204" pitchFamily="34" charset="-122"/>
              </a:rPr>
              <a:t>?” </a:t>
            </a:r>
            <a:endParaRPr lang="en-US" altLang="zh-CN" sz="3400" b="1" dirty="0">
              <a:solidFill>
                <a:schemeClr val="bg1"/>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"Now if you are ready, at the moment you hear the sound of the horn, flute, lyre, trigon, psaltery and bagpipe and all kinds of music, to fall down and worship the image that I have made, very well. But if you do not worship, you will immediately be cast into the midst of a furnace of blazing fire; and what god is there who can deliver you out of my hands?"</a:t>
            </a:r>
          </a:p>
        </p:txBody>
      </p:sp>
    </p:spTree>
    <p:extLst>
      <p:ext uri="{BB962C8B-B14F-4D97-AF65-F5344CB8AC3E}">
        <p14:creationId xmlns:p14="http://schemas.microsoft.com/office/powerpoint/2010/main" val="38559491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但以理书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Daniel 3:13-25】</a:t>
            </a:r>
          </a:p>
          <a:p>
            <a:pPr algn="l">
              <a:lnSpc>
                <a:spcPct val="112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沙得拉、米煞、亚伯尼歌对王说</a:t>
            </a: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尼布甲尼撒啊</a:t>
            </a: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这件事我们不必回答你。 </a:t>
            </a:r>
          </a:p>
          <a:p>
            <a:pPr algn="l">
              <a:lnSpc>
                <a:spcPct val="112000"/>
              </a:lnSpc>
            </a:pPr>
            <a:r>
              <a:rPr lang="en-US" altLang="zh-CN" sz="3400" b="1" dirty="0">
                <a:solidFill>
                  <a:schemeClr val="bg1"/>
                </a:solidFill>
                <a:ea typeface="微软雅黑" panose="020B0503020204020204" pitchFamily="34" charset="-122"/>
              </a:rPr>
              <a:t>Shadrach, Meshach and Abed-</a:t>
            </a:r>
            <a:r>
              <a:rPr lang="en-US" altLang="zh-CN" sz="3400" b="1" dirty="0" err="1">
                <a:solidFill>
                  <a:schemeClr val="bg1"/>
                </a:solidFill>
                <a:ea typeface="微软雅黑" panose="020B0503020204020204" pitchFamily="34" charset="-122"/>
              </a:rPr>
              <a:t>nego</a:t>
            </a:r>
            <a:r>
              <a:rPr lang="en-US" altLang="zh-CN" sz="3400" b="1" dirty="0">
                <a:solidFill>
                  <a:schemeClr val="bg1"/>
                </a:solidFill>
                <a:ea typeface="微软雅黑" panose="020B0503020204020204" pitchFamily="34" charset="-122"/>
              </a:rPr>
              <a:t> replied to the king, "O Nebuchadnezzar, we do not need to give you an answer concerning this matter.</a:t>
            </a:r>
          </a:p>
          <a:p>
            <a:pPr algn="l">
              <a:lnSpc>
                <a:spcPct val="112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即便如此，我们所事奉的　神，能将我们从烈火的窑中救出来。王啊，祂也必救我们脱离你的手； </a:t>
            </a:r>
            <a:r>
              <a:rPr lang="en-US" altLang="zh-CN" sz="3400" b="1" dirty="0">
                <a:solidFill>
                  <a:schemeClr val="bg1"/>
                </a:solidFill>
                <a:ea typeface="微软雅黑" panose="020B0503020204020204" pitchFamily="34" charset="-122"/>
              </a:rPr>
              <a:t>"If it be so, our God whom we serve is able to deliver us from the furnace of blazing fire; and He will deliver us out of your hand, O king.</a:t>
            </a:r>
          </a:p>
        </p:txBody>
      </p:sp>
    </p:spTree>
    <p:extLst>
      <p:ext uri="{BB962C8B-B14F-4D97-AF65-F5344CB8AC3E}">
        <p14:creationId xmlns:p14="http://schemas.microsoft.com/office/powerpoint/2010/main" val="38559491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但以理书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Daniel 3:13-25】</a:t>
            </a:r>
          </a:p>
          <a:p>
            <a:pPr algn="l">
              <a:lnSpc>
                <a:spcPct val="112000"/>
              </a:lnSpc>
            </a:pPr>
            <a:r>
              <a:rPr lang="en-US" altLang="zh-CN" sz="3400" b="1" dirty="0">
                <a:solidFill>
                  <a:srgbClr val="FFFF00"/>
                </a:solidFill>
                <a:ea typeface="微软雅黑" panose="020B0503020204020204" pitchFamily="34" charset="-122"/>
              </a:rPr>
              <a:t>18 </a:t>
            </a:r>
            <a:r>
              <a:rPr lang="zh-CN" altLang="en-US" sz="3400" b="1" dirty="0">
                <a:solidFill>
                  <a:srgbClr val="FFFF00"/>
                </a:solidFill>
                <a:ea typeface="微软雅黑" panose="020B0503020204020204" pitchFamily="34" charset="-122"/>
              </a:rPr>
              <a:t>即或不然，王啊</a:t>
            </a: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你当知道我们决不事奉你的神，也不敬拜你所立的金像。”</a:t>
            </a:r>
          </a:p>
          <a:p>
            <a:pPr algn="l">
              <a:lnSpc>
                <a:spcPct val="112000"/>
              </a:lnSpc>
            </a:pPr>
            <a:r>
              <a:rPr lang="en-US" altLang="zh-CN" sz="3400" b="1" dirty="0">
                <a:solidFill>
                  <a:schemeClr val="bg1"/>
                </a:solidFill>
                <a:ea typeface="微软雅黑" panose="020B0503020204020204" pitchFamily="34" charset="-122"/>
              </a:rPr>
              <a:t>"But even if He does not, let it be known to you, O king, that we are not going to serve your gods or worship the golden image that you have set up."</a:t>
            </a:r>
          </a:p>
        </p:txBody>
      </p:sp>
    </p:spTree>
    <p:extLst>
      <p:ext uri="{BB962C8B-B14F-4D97-AF65-F5344CB8AC3E}">
        <p14:creationId xmlns:p14="http://schemas.microsoft.com/office/powerpoint/2010/main" val="38559491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但以理书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Daniel 3:13-25】</a:t>
            </a:r>
          </a:p>
          <a:p>
            <a:pPr algn="l">
              <a:lnSpc>
                <a:spcPct val="112000"/>
              </a:lnSpc>
            </a:pPr>
            <a:r>
              <a:rPr lang="en-US" altLang="zh-CN" sz="3400" b="1" dirty="0">
                <a:solidFill>
                  <a:srgbClr val="FFFF00"/>
                </a:solidFill>
                <a:ea typeface="微软雅黑" panose="020B0503020204020204" pitchFamily="34" charset="-122"/>
              </a:rPr>
              <a:t>19 </a:t>
            </a:r>
            <a:r>
              <a:rPr lang="zh-CN" altLang="en-US" sz="3400" b="1" dirty="0">
                <a:solidFill>
                  <a:srgbClr val="FFFF00"/>
                </a:solidFill>
                <a:ea typeface="微软雅黑" panose="020B0503020204020204" pitchFamily="34" charset="-122"/>
              </a:rPr>
              <a:t>当时尼布甲尼撒怒气填胸，向沙得拉、米煞、亚伯尼歌变了脸色，吩咐人把窑烧热，比寻常更加七倍。</a:t>
            </a:r>
          </a:p>
          <a:p>
            <a:pPr algn="l">
              <a:lnSpc>
                <a:spcPct val="112000"/>
              </a:lnSpc>
            </a:pPr>
            <a:r>
              <a:rPr lang="en-US" altLang="zh-CN" sz="3400" b="1" dirty="0">
                <a:solidFill>
                  <a:schemeClr val="bg1"/>
                </a:solidFill>
                <a:ea typeface="微软雅黑" panose="020B0503020204020204" pitchFamily="34" charset="-122"/>
              </a:rPr>
              <a:t>Then Nebuchadnezzar was filled with wrath, and his facial expression was altered toward Shadrach, Meshach and Abed-</a:t>
            </a:r>
            <a:r>
              <a:rPr lang="en-US" altLang="zh-CN" sz="3400" b="1" dirty="0" err="1">
                <a:solidFill>
                  <a:schemeClr val="bg1"/>
                </a:solidFill>
                <a:ea typeface="微软雅黑" panose="020B0503020204020204" pitchFamily="34" charset="-122"/>
              </a:rPr>
              <a:t>nego</a:t>
            </a:r>
            <a:r>
              <a:rPr lang="en-US" altLang="zh-CN" sz="3400" b="1" dirty="0">
                <a:solidFill>
                  <a:schemeClr val="bg1"/>
                </a:solidFill>
                <a:ea typeface="微软雅黑" panose="020B0503020204020204" pitchFamily="34" charset="-122"/>
              </a:rPr>
              <a:t>. He answered by giving orders to heat the furnace seven times more than it was usually heated. </a:t>
            </a:r>
          </a:p>
        </p:txBody>
      </p:sp>
    </p:spTree>
    <p:extLst>
      <p:ext uri="{BB962C8B-B14F-4D97-AF65-F5344CB8AC3E}">
        <p14:creationId xmlns:p14="http://schemas.microsoft.com/office/powerpoint/2010/main" val="38559491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但以理书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Daniel 3:13-25】</a:t>
            </a:r>
          </a:p>
          <a:p>
            <a:pPr algn="l">
              <a:lnSpc>
                <a:spcPct val="112000"/>
              </a:lnSpc>
            </a:pPr>
            <a:r>
              <a:rPr lang="en-US" altLang="zh-CN" sz="3400" b="1" dirty="0">
                <a:solidFill>
                  <a:srgbClr val="FFFF00"/>
                </a:solidFill>
                <a:ea typeface="微软雅黑" panose="020B0503020204020204" pitchFamily="34" charset="-122"/>
              </a:rPr>
              <a:t>20 </a:t>
            </a:r>
            <a:r>
              <a:rPr lang="zh-CN" altLang="en-US" sz="3400" b="1" dirty="0">
                <a:solidFill>
                  <a:srgbClr val="FFFF00"/>
                </a:solidFill>
                <a:ea typeface="微软雅黑" panose="020B0503020204020204" pitchFamily="34" charset="-122"/>
              </a:rPr>
              <a:t>又吩咐他军中的几个壮士，将沙得拉、米煞、亚伯尼歌捆起来，扔在烈火的窑中。</a:t>
            </a:r>
          </a:p>
          <a:p>
            <a:pPr algn="l">
              <a:lnSpc>
                <a:spcPct val="100000"/>
              </a:lnSpc>
            </a:pPr>
            <a:r>
              <a:rPr lang="en-US" altLang="zh-CN" sz="3200" b="1" dirty="0">
                <a:solidFill>
                  <a:schemeClr val="bg1"/>
                </a:solidFill>
                <a:ea typeface="微软雅黑" panose="020B0503020204020204" pitchFamily="34" charset="-122"/>
              </a:rPr>
              <a:t>He commanded certain valiant warriors who were in his army to tie up Shadrach, Meshach and Abed-</a:t>
            </a:r>
            <a:r>
              <a:rPr lang="en-US" altLang="zh-CN" sz="3200" b="1" dirty="0" err="1">
                <a:solidFill>
                  <a:schemeClr val="bg1"/>
                </a:solidFill>
                <a:ea typeface="微软雅黑" panose="020B0503020204020204" pitchFamily="34" charset="-122"/>
              </a:rPr>
              <a:t>nego</a:t>
            </a:r>
            <a:r>
              <a:rPr lang="en-US" altLang="zh-CN" sz="3200" b="1" dirty="0">
                <a:solidFill>
                  <a:schemeClr val="bg1"/>
                </a:solidFill>
                <a:ea typeface="微软雅黑" panose="020B0503020204020204" pitchFamily="34" charset="-122"/>
              </a:rPr>
              <a:t> in order to cast them into the furnace of blazing fire. </a:t>
            </a:r>
          </a:p>
          <a:p>
            <a:pPr algn="l">
              <a:lnSpc>
                <a:spcPct val="112000"/>
              </a:lnSpc>
            </a:pPr>
            <a:r>
              <a:rPr lang="en-US" altLang="zh-CN" sz="3400" b="1" dirty="0">
                <a:solidFill>
                  <a:srgbClr val="FFFF00"/>
                </a:solidFill>
                <a:ea typeface="微软雅黑" panose="020B0503020204020204" pitchFamily="34" charset="-122"/>
              </a:rPr>
              <a:t>21 </a:t>
            </a:r>
            <a:r>
              <a:rPr lang="zh-CN" altLang="en-US" sz="3400" b="1" dirty="0">
                <a:solidFill>
                  <a:srgbClr val="FFFF00"/>
                </a:solidFill>
                <a:ea typeface="微软雅黑" panose="020B0503020204020204" pitchFamily="34" charset="-122"/>
              </a:rPr>
              <a:t>这三人穿着裤子、内袍、外衣，和别的衣服，被捆起来扔在烈火的窑中。</a:t>
            </a:r>
          </a:p>
          <a:p>
            <a:pPr algn="l">
              <a:lnSpc>
                <a:spcPct val="100000"/>
              </a:lnSpc>
            </a:pPr>
            <a:r>
              <a:rPr lang="en-US" altLang="zh-CN" sz="3200" b="1" dirty="0">
                <a:solidFill>
                  <a:schemeClr val="bg1"/>
                </a:solidFill>
                <a:ea typeface="微软雅黑" panose="020B0503020204020204" pitchFamily="34" charset="-122"/>
              </a:rPr>
              <a:t>Then these men were tied up in their trousers, their coats, their caps and their other clothes, and were cast into the midst of the furnace of blazing fire. </a:t>
            </a:r>
          </a:p>
        </p:txBody>
      </p:sp>
    </p:spTree>
    <p:extLst>
      <p:ext uri="{BB962C8B-B14F-4D97-AF65-F5344CB8AC3E}">
        <p14:creationId xmlns:p14="http://schemas.microsoft.com/office/powerpoint/2010/main" val="38559491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但以理书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Daniel 3:13-25】</a:t>
            </a:r>
          </a:p>
          <a:p>
            <a:pPr algn="l">
              <a:lnSpc>
                <a:spcPct val="112000"/>
              </a:lnSpc>
            </a:pPr>
            <a:r>
              <a:rPr lang="en-US" altLang="zh-CN" sz="3400" b="1" dirty="0">
                <a:solidFill>
                  <a:srgbClr val="FFFF00"/>
                </a:solidFill>
                <a:ea typeface="微软雅黑" panose="020B0503020204020204" pitchFamily="34" charset="-122"/>
              </a:rPr>
              <a:t>22 </a:t>
            </a:r>
            <a:r>
              <a:rPr lang="zh-CN" altLang="en-US" sz="3400" b="1" dirty="0">
                <a:solidFill>
                  <a:srgbClr val="FFFF00"/>
                </a:solidFill>
                <a:ea typeface="微软雅黑" panose="020B0503020204020204" pitchFamily="34" charset="-122"/>
              </a:rPr>
              <a:t>因为王命紧急，窑又甚热，那抬沙得拉、米煞、亚伯尼歌的人，都被火焰烧死。</a:t>
            </a:r>
          </a:p>
          <a:p>
            <a:pPr algn="l">
              <a:lnSpc>
                <a:spcPct val="100000"/>
              </a:lnSpc>
            </a:pPr>
            <a:r>
              <a:rPr lang="en-US" altLang="zh-CN" sz="3400" b="1" dirty="0">
                <a:solidFill>
                  <a:schemeClr val="bg1"/>
                </a:solidFill>
                <a:ea typeface="微软雅黑" panose="020B0503020204020204" pitchFamily="34" charset="-122"/>
              </a:rPr>
              <a:t>For this reason, because the king's command was urgent and the furnace had been made extremely hot, the flame of the fire slew those men who carried up Shadrach, Meshach and Abed-</a:t>
            </a:r>
            <a:r>
              <a:rPr lang="en-US" altLang="zh-CN" sz="3400" b="1" dirty="0" err="1">
                <a:solidFill>
                  <a:schemeClr val="bg1"/>
                </a:solidFill>
                <a:ea typeface="微软雅黑" panose="020B0503020204020204" pitchFamily="34" charset="-122"/>
              </a:rPr>
              <a:t>nego</a:t>
            </a:r>
            <a:r>
              <a:rPr lang="en-US" altLang="zh-CN" sz="3400" b="1" dirty="0">
                <a:solidFill>
                  <a:schemeClr val="bg1"/>
                </a:solidFill>
                <a:ea typeface="微软雅黑" panose="020B0503020204020204" pitchFamily="34" charset="-122"/>
              </a:rPr>
              <a:t>. </a:t>
            </a:r>
          </a:p>
          <a:p>
            <a:pPr algn="l">
              <a:lnSpc>
                <a:spcPct val="112000"/>
              </a:lnSpc>
            </a:pPr>
            <a:r>
              <a:rPr lang="en-US" altLang="zh-CN" sz="3400" b="1" dirty="0">
                <a:solidFill>
                  <a:srgbClr val="FFFF00"/>
                </a:solidFill>
                <a:ea typeface="微软雅黑" panose="020B0503020204020204" pitchFamily="34" charset="-122"/>
              </a:rPr>
              <a:t>23 </a:t>
            </a:r>
            <a:r>
              <a:rPr lang="zh-CN" altLang="en-US" sz="3400" b="1" dirty="0">
                <a:solidFill>
                  <a:srgbClr val="FFFF00"/>
                </a:solidFill>
                <a:ea typeface="微软雅黑" panose="020B0503020204020204" pitchFamily="34" charset="-122"/>
              </a:rPr>
              <a:t>沙得拉、米煞、亚伯尼歌这三个人，都被捆着落在烈火的窑中。 </a:t>
            </a:r>
            <a:r>
              <a:rPr lang="en-US" altLang="zh-CN" sz="3400" b="1" dirty="0">
                <a:solidFill>
                  <a:schemeClr val="bg1"/>
                </a:solidFill>
                <a:ea typeface="微软雅黑" panose="020B0503020204020204" pitchFamily="34" charset="-122"/>
              </a:rPr>
              <a:t>But these three men, Shadrach, Meshach and Abed-</a:t>
            </a:r>
            <a:r>
              <a:rPr lang="en-US" altLang="zh-CN" sz="3400" b="1" dirty="0" err="1">
                <a:solidFill>
                  <a:schemeClr val="bg1"/>
                </a:solidFill>
                <a:ea typeface="微软雅黑" panose="020B0503020204020204" pitchFamily="34" charset="-122"/>
              </a:rPr>
              <a:t>nego</a:t>
            </a:r>
            <a:r>
              <a:rPr lang="en-US" altLang="zh-CN" sz="3400" b="1" dirty="0">
                <a:solidFill>
                  <a:schemeClr val="bg1"/>
                </a:solidFill>
                <a:ea typeface="微软雅黑" panose="020B0503020204020204" pitchFamily="34" charset="-122"/>
              </a:rPr>
              <a:t>, fell into the midst of the furnace of blazing fire still tied up. </a:t>
            </a:r>
          </a:p>
        </p:txBody>
      </p:sp>
    </p:spTree>
    <p:extLst>
      <p:ext uri="{BB962C8B-B14F-4D97-AF65-F5344CB8AC3E}">
        <p14:creationId xmlns:p14="http://schemas.microsoft.com/office/powerpoint/2010/main" val="38559491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但以理书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Daniel 3:13-25】</a:t>
            </a:r>
          </a:p>
          <a:p>
            <a:pPr algn="l">
              <a:lnSpc>
                <a:spcPct val="100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那时，尼布甲尼撒王惊奇，急忙起来，对谋士说：“我们捆起来扔在火里的不是三个人吗？”他们回答王说：“王啊，是。</a:t>
            </a:r>
            <a:r>
              <a:rPr lang="zh-CN" altLang="en-US" sz="3000" b="1" dirty="0">
                <a:solidFill>
                  <a:srgbClr val="FFFF00"/>
                </a:solidFill>
                <a:ea typeface="微软雅黑" panose="020B0503020204020204" pitchFamily="34" charset="-122"/>
              </a:rPr>
              <a:t>” </a:t>
            </a:r>
            <a:r>
              <a:rPr lang="en-US" altLang="zh-CN" sz="3000" b="1" dirty="0">
                <a:solidFill>
                  <a:schemeClr val="bg1"/>
                </a:solidFill>
                <a:ea typeface="微软雅黑" panose="020B0503020204020204" pitchFamily="34" charset="-122"/>
              </a:rPr>
              <a:t>Then King Nebuchadnezzar was astonished; and he rose in haste and spoke, saying to his counselors, "Did we not cast three men bound into the midst of the fire?" They answered and said to the king, "True, O king."</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王说：“看哪，我见有四个人，并没有捆绑，在火中游行，也没有受伤，那第四个的相貌好像神子。”</a:t>
            </a:r>
            <a:r>
              <a:rPr lang="en-US" altLang="zh-CN" sz="3000" b="1" dirty="0">
                <a:solidFill>
                  <a:schemeClr val="bg1"/>
                </a:solidFill>
                <a:ea typeface="微软雅黑" panose="020B0503020204020204" pitchFamily="34" charset="-122"/>
              </a:rPr>
              <a:t>"Look!" he answered, "I see four men loose, walking in the midst of the fire; and they are not hurt, and the form of the fourth is like the Son of God."</a:t>
            </a:r>
          </a:p>
        </p:txBody>
      </p:sp>
    </p:spTree>
    <p:extLst>
      <p:ext uri="{BB962C8B-B14F-4D97-AF65-F5344CB8AC3E}">
        <p14:creationId xmlns:p14="http://schemas.microsoft.com/office/powerpoint/2010/main" val="38559491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马太福音</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Matthew 28:18-20】</a:t>
            </a:r>
          </a:p>
          <a:p>
            <a:pPr algn="l">
              <a:lnSpc>
                <a:spcPct val="112000"/>
              </a:lnSpc>
            </a:pPr>
            <a:r>
              <a:rPr lang="en-US" altLang="zh-CN" sz="3600" b="1" dirty="0">
                <a:solidFill>
                  <a:srgbClr val="FFFF00"/>
                </a:solidFill>
                <a:ea typeface="微软雅黑" panose="020B0503020204020204" pitchFamily="34" charset="-122"/>
              </a:rPr>
              <a:t>18 </a:t>
            </a:r>
            <a:r>
              <a:rPr lang="zh-CN" altLang="en-US" sz="3600" b="1" dirty="0">
                <a:solidFill>
                  <a:srgbClr val="FFFF00"/>
                </a:solidFill>
                <a:ea typeface="微软雅黑" panose="020B0503020204020204" pitchFamily="34" charset="-122"/>
              </a:rPr>
              <a:t>耶稣进前来，对他们说：“天上地下所有的权柄都赐给我了。</a:t>
            </a:r>
            <a:r>
              <a:rPr lang="en-US" altLang="zh-CN" sz="3400" b="1" dirty="0">
                <a:solidFill>
                  <a:schemeClr val="bg1"/>
                </a:solidFill>
                <a:ea typeface="微软雅黑" panose="020B0503020204020204" pitchFamily="34" charset="-122"/>
              </a:rPr>
              <a:t>And Jesus came and spoke to them, saying, “All authority has been given to Me in heaven and on earth.</a:t>
            </a:r>
          </a:p>
          <a:p>
            <a:pPr algn="l">
              <a:lnSpc>
                <a:spcPct val="112000"/>
              </a:lnSpc>
            </a:pPr>
            <a:r>
              <a:rPr lang="en-US" altLang="zh-CN" sz="3600" b="1" dirty="0">
                <a:solidFill>
                  <a:srgbClr val="FFFF00"/>
                </a:solidFill>
                <a:ea typeface="微软雅黑" panose="020B0503020204020204" pitchFamily="34" charset="-122"/>
              </a:rPr>
              <a:t>19 </a:t>
            </a:r>
            <a:r>
              <a:rPr lang="zh-CN" altLang="en-US" sz="3600" b="1" dirty="0">
                <a:solidFill>
                  <a:srgbClr val="FFFF00"/>
                </a:solidFill>
                <a:ea typeface="微软雅黑" panose="020B0503020204020204" pitchFamily="34" charset="-122"/>
              </a:rPr>
              <a:t>所以，你们要去，使万民作我的门徒，奉父、子、圣灵的名给他们施洗（或作“给他们施洗，归于父、子、圣灵的名”）。</a:t>
            </a:r>
          </a:p>
          <a:p>
            <a:pPr algn="l">
              <a:lnSpc>
                <a:spcPct val="100000"/>
              </a:lnSpc>
            </a:pPr>
            <a:r>
              <a:rPr lang="en-US" altLang="zh-CN" sz="3400" b="1" dirty="0">
                <a:solidFill>
                  <a:schemeClr val="bg1"/>
                </a:solidFill>
                <a:ea typeface="微软雅黑" panose="020B0503020204020204" pitchFamily="34" charset="-122"/>
              </a:rPr>
              <a:t>Go therefore and make disciples of all the nations, baptizing them in the name of the Father and of the Son and of the Holy Spirit,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633140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马太福音</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Matthew 28:18-20】</a:t>
            </a:r>
          </a:p>
          <a:p>
            <a:pPr algn="l">
              <a:lnSpc>
                <a:spcPct val="112000"/>
              </a:lnSpc>
            </a:pPr>
            <a:r>
              <a:rPr lang="en-US" altLang="zh-CN" sz="3600" b="1" dirty="0">
                <a:solidFill>
                  <a:srgbClr val="FFFF00"/>
                </a:solidFill>
                <a:ea typeface="微软雅黑" panose="020B0503020204020204" pitchFamily="34" charset="-122"/>
              </a:rPr>
              <a:t>20 </a:t>
            </a:r>
            <a:r>
              <a:rPr lang="zh-CN" altLang="en-US" sz="3600" b="1" dirty="0">
                <a:solidFill>
                  <a:srgbClr val="FFFF00"/>
                </a:solidFill>
                <a:ea typeface="微软雅黑" panose="020B0503020204020204" pitchFamily="34" charset="-122"/>
              </a:rPr>
              <a:t>凡我所吩咐你们的，都教训他们遵守，我就常与你们同在，直到世界的末了。”</a:t>
            </a:r>
          </a:p>
          <a:p>
            <a:pPr algn="l">
              <a:lnSpc>
                <a:spcPct val="112000"/>
              </a:lnSpc>
            </a:pPr>
            <a:r>
              <a:rPr lang="en-US" altLang="zh-CN" sz="3600" b="1" dirty="0">
                <a:solidFill>
                  <a:schemeClr val="bg1"/>
                </a:solidFill>
                <a:ea typeface="微软雅黑" panose="020B0503020204020204" pitchFamily="34" charset="-122"/>
              </a:rPr>
              <a:t>teaching them to observe all things that I have commanded you; and lo, I am with you always, even to the end of the age.” Amen.</a:t>
            </a:r>
          </a:p>
        </p:txBody>
      </p:sp>
    </p:spTree>
    <p:extLst>
      <p:ext uri="{BB962C8B-B14F-4D97-AF65-F5344CB8AC3E}">
        <p14:creationId xmlns:p14="http://schemas.microsoft.com/office/powerpoint/2010/main" val="12570600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提摩太后书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2 Timothy 4:7-8】</a:t>
            </a:r>
          </a:p>
          <a:p>
            <a:pPr algn="l">
              <a:lnSpc>
                <a:spcPct val="100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那美好的仗我已经打过了，当跑的路我已经跑尽了，所信的道我已经守住了。</a:t>
            </a:r>
          </a:p>
          <a:p>
            <a:pPr algn="l">
              <a:lnSpc>
                <a:spcPct val="100000"/>
              </a:lnSpc>
            </a:pPr>
            <a:r>
              <a:rPr lang="en-US" altLang="zh-CN" sz="3200" b="1" dirty="0">
                <a:solidFill>
                  <a:schemeClr val="bg1"/>
                </a:solidFill>
                <a:ea typeface="微软雅黑" panose="020B0503020204020204" pitchFamily="34" charset="-122"/>
              </a:rPr>
              <a:t>I have fought the good fight, I have finished the course, I have kept the faith;</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从此以后，有公义的冠冕为我存留，就是按着公义审判的主到了那日要赐给我的；不但赐给我，也赐给凡爱慕祂显现的人。</a:t>
            </a:r>
          </a:p>
          <a:p>
            <a:pPr algn="l">
              <a:lnSpc>
                <a:spcPct val="100000"/>
              </a:lnSpc>
            </a:pPr>
            <a:r>
              <a:rPr lang="en-US" altLang="zh-CN" sz="3200" b="1" dirty="0">
                <a:solidFill>
                  <a:schemeClr val="bg1"/>
                </a:solidFill>
                <a:ea typeface="微软雅黑" panose="020B0503020204020204" pitchFamily="34" charset="-122"/>
              </a:rPr>
              <a:t>in the future there is laid up for me the crown of righteousness, which the Lord, the righteous Judge, will award to me on that day; and not only to me, but also to all who have loved His appearing.</a:t>
            </a:r>
          </a:p>
        </p:txBody>
      </p:sp>
    </p:spTree>
    <p:extLst>
      <p:ext uri="{BB962C8B-B14F-4D97-AF65-F5344CB8AC3E}">
        <p14:creationId xmlns:p14="http://schemas.microsoft.com/office/powerpoint/2010/main" val="1257060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马太福音</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Matthew 21:6-11】</a:t>
            </a:r>
          </a:p>
          <a:p>
            <a:pPr algn="l">
              <a:lnSpc>
                <a:spcPct val="112000"/>
              </a:lnSpc>
            </a:pPr>
            <a:r>
              <a:rPr lang="en-US" altLang="zh-CN" sz="3600" b="1" dirty="0">
                <a:solidFill>
                  <a:srgbClr val="FFFF00"/>
                </a:solidFill>
                <a:ea typeface="微软雅黑" panose="020B0503020204020204" pitchFamily="34" charset="-122"/>
              </a:rPr>
              <a:t>6 </a:t>
            </a:r>
            <a:r>
              <a:rPr lang="zh-CN" altLang="en-US" sz="3600" b="1" dirty="0">
                <a:solidFill>
                  <a:srgbClr val="FFFF00"/>
                </a:solidFill>
                <a:ea typeface="微软雅黑" panose="020B0503020204020204" pitchFamily="34" charset="-122"/>
              </a:rPr>
              <a:t>门徒就照耶稣所吩咐的去行，</a:t>
            </a:r>
          </a:p>
          <a:p>
            <a:pPr algn="l">
              <a:lnSpc>
                <a:spcPct val="112000"/>
              </a:lnSpc>
            </a:pPr>
            <a:r>
              <a:rPr lang="en-US" altLang="zh-CN" sz="3600" b="1" dirty="0">
                <a:solidFill>
                  <a:schemeClr val="bg1"/>
                </a:solidFill>
                <a:ea typeface="微软雅黑" panose="020B0503020204020204" pitchFamily="34" charset="-122"/>
              </a:rPr>
              <a:t>So the disciples went and did as Jesus commanded them.</a:t>
            </a:r>
          </a:p>
          <a:p>
            <a:pPr algn="l">
              <a:lnSpc>
                <a:spcPct val="112000"/>
              </a:lnSpc>
            </a:pPr>
            <a:r>
              <a:rPr lang="en-US" altLang="zh-CN" sz="3600" b="1" dirty="0">
                <a:solidFill>
                  <a:srgbClr val="FFFF00"/>
                </a:solidFill>
                <a:ea typeface="微软雅黑" panose="020B0503020204020204" pitchFamily="34" charset="-122"/>
              </a:rPr>
              <a:t>7 </a:t>
            </a:r>
            <a:r>
              <a:rPr lang="zh-CN" altLang="en-US" sz="3600" b="1" dirty="0">
                <a:solidFill>
                  <a:srgbClr val="FFFF00"/>
                </a:solidFill>
                <a:ea typeface="微软雅黑" panose="020B0503020204020204" pitchFamily="34" charset="-122"/>
              </a:rPr>
              <a:t>牵了驴和驴驹来，把自己的衣服搭在上面，耶稣就骑上。</a:t>
            </a:r>
          </a:p>
          <a:p>
            <a:pPr algn="l">
              <a:lnSpc>
                <a:spcPct val="112000"/>
              </a:lnSpc>
            </a:pPr>
            <a:r>
              <a:rPr lang="en-US" altLang="zh-CN" sz="3600" b="1" dirty="0">
                <a:solidFill>
                  <a:schemeClr val="bg1"/>
                </a:solidFill>
                <a:ea typeface="微软雅黑" panose="020B0503020204020204" pitchFamily="34" charset="-122"/>
              </a:rPr>
              <a:t>They brought the donkey and the colt, laid their clothes on them, and set Him on them.</a:t>
            </a:r>
          </a:p>
        </p:txBody>
      </p:sp>
    </p:spTree>
    <p:extLst>
      <p:ext uri="{BB962C8B-B14F-4D97-AF65-F5344CB8AC3E}">
        <p14:creationId xmlns:p14="http://schemas.microsoft.com/office/powerpoint/2010/main" val="4984680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马太福音</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Matthew 21:6-11】</a:t>
            </a:r>
          </a:p>
          <a:p>
            <a:pPr algn="l">
              <a:lnSpc>
                <a:spcPct val="112000"/>
              </a:lnSpc>
            </a:pPr>
            <a:r>
              <a:rPr lang="en-US" altLang="zh-CN" sz="3600" b="1" dirty="0">
                <a:solidFill>
                  <a:srgbClr val="FFFF00"/>
                </a:solidFill>
                <a:ea typeface="微软雅黑" panose="020B0503020204020204" pitchFamily="34" charset="-122"/>
              </a:rPr>
              <a:t>8 </a:t>
            </a:r>
            <a:r>
              <a:rPr lang="zh-CN" altLang="en-US" sz="3600" b="1" dirty="0">
                <a:solidFill>
                  <a:srgbClr val="FFFF00"/>
                </a:solidFill>
                <a:ea typeface="微软雅黑" panose="020B0503020204020204" pitchFamily="34" charset="-122"/>
              </a:rPr>
              <a:t>众人多半把衣服铺在路上，还有人砍下树枝来铺在路上。</a:t>
            </a:r>
          </a:p>
          <a:p>
            <a:pPr algn="l">
              <a:lnSpc>
                <a:spcPct val="112000"/>
              </a:lnSpc>
            </a:pPr>
            <a:r>
              <a:rPr lang="en-US" altLang="zh-CN" sz="3600" b="1" dirty="0">
                <a:solidFill>
                  <a:schemeClr val="bg1"/>
                </a:solidFill>
                <a:ea typeface="微软雅黑" panose="020B0503020204020204" pitchFamily="34" charset="-122"/>
              </a:rPr>
              <a:t>And a very great multitude spread their clothes on the road; others cut down branches from the trees and spread them on the road.</a:t>
            </a:r>
          </a:p>
        </p:txBody>
      </p:sp>
    </p:spTree>
    <p:extLst>
      <p:ext uri="{BB962C8B-B14F-4D97-AF65-F5344CB8AC3E}">
        <p14:creationId xmlns:p14="http://schemas.microsoft.com/office/powerpoint/2010/main" val="16147866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马太福音</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Matthew 21:6-11】</a:t>
            </a:r>
          </a:p>
          <a:p>
            <a:pPr algn="l">
              <a:lnSpc>
                <a:spcPct val="112000"/>
              </a:lnSpc>
            </a:pPr>
            <a:r>
              <a:rPr lang="en-US" altLang="zh-CN" sz="3600" b="1" dirty="0">
                <a:solidFill>
                  <a:srgbClr val="FFFF00"/>
                </a:solidFill>
                <a:ea typeface="微软雅黑" panose="020B0503020204020204" pitchFamily="34" charset="-122"/>
              </a:rPr>
              <a:t>9 </a:t>
            </a:r>
            <a:r>
              <a:rPr lang="zh-CN" altLang="en-US" sz="3600" b="1" dirty="0">
                <a:solidFill>
                  <a:srgbClr val="FFFF00"/>
                </a:solidFill>
                <a:ea typeface="微软雅黑" panose="020B0503020204020204" pitchFamily="34" charset="-122"/>
              </a:rPr>
              <a:t>前行后随的众人喊着说：“和散那归于大卫的子孙（“和散那”原有“求救”的意思，在此乃称颂的话）！奉主名来的，是应当称颂的！高高在上和散那！” </a:t>
            </a:r>
          </a:p>
          <a:p>
            <a:pPr algn="l">
              <a:lnSpc>
                <a:spcPct val="112000"/>
              </a:lnSpc>
            </a:pPr>
            <a:r>
              <a:rPr lang="en-US" altLang="zh-CN" sz="3600" b="1" dirty="0">
                <a:solidFill>
                  <a:schemeClr val="bg1"/>
                </a:solidFill>
                <a:ea typeface="微软雅黑" panose="020B0503020204020204" pitchFamily="34" charset="-122"/>
              </a:rPr>
              <a:t>Then the multitudes who went before and those who followed cried out, saying: “Hosanna to the Son of David! ‘Blessed is He who comes in the name of the Lord!’ Hosanna in the highest!”</a:t>
            </a:r>
          </a:p>
        </p:txBody>
      </p:sp>
    </p:spTree>
    <p:extLst>
      <p:ext uri="{BB962C8B-B14F-4D97-AF65-F5344CB8AC3E}">
        <p14:creationId xmlns:p14="http://schemas.microsoft.com/office/powerpoint/2010/main" val="1614786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马太福音</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Matthew 21:6-11】</a:t>
            </a:r>
          </a:p>
          <a:p>
            <a:pPr algn="l">
              <a:lnSpc>
                <a:spcPct val="112000"/>
              </a:lnSpc>
            </a:pPr>
            <a:r>
              <a:rPr lang="en-US" altLang="zh-CN" sz="3600" b="1" dirty="0">
                <a:solidFill>
                  <a:srgbClr val="FFFF00"/>
                </a:solidFill>
                <a:ea typeface="微软雅黑" panose="020B0503020204020204" pitchFamily="34" charset="-122"/>
              </a:rPr>
              <a:t>10 </a:t>
            </a:r>
            <a:r>
              <a:rPr lang="zh-CN" altLang="en-US" sz="3600" b="1" dirty="0">
                <a:solidFill>
                  <a:srgbClr val="FFFF00"/>
                </a:solidFill>
                <a:ea typeface="微软雅黑" panose="020B0503020204020204" pitchFamily="34" charset="-122"/>
              </a:rPr>
              <a:t>耶稣既进了耶路撒冷，合城都惊动了，说：“这是谁？” </a:t>
            </a:r>
          </a:p>
          <a:p>
            <a:pPr algn="l">
              <a:lnSpc>
                <a:spcPct val="112000"/>
              </a:lnSpc>
            </a:pPr>
            <a:r>
              <a:rPr lang="en-US" altLang="zh-CN" sz="3600" b="1" dirty="0">
                <a:solidFill>
                  <a:schemeClr val="bg1"/>
                </a:solidFill>
                <a:ea typeface="微软雅黑" panose="020B0503020204020204" pitchFamily="34" charset="-122"/>
              </a:rPr>
              <a:t>And when He had come into Jerusalem, all the city was moved, saying, “Who is this?”</a:t>
            </a:r>
          </a:p>
          <a:p>
            <a:pPr algn="l">
              <a:lnSpc>
                <a:spcPct val="112000"/>
              </a:lnSpc>
            </a:pPr>
            <a:r>
              <a:rPr lang="en-US" altLang="zh-CN" sz="3600" b="1" dirty="0">
                <a:solidFill>
                  <a:srgbClr val="FFFF00"/>
                </a:solidFill>
                <a:ea typeface="微软雅黑" panose="020B0503020204020204" pitchFamily="34" charset="-122"/>
              </a:rPr>
              <a:t>11 </a:t>
            </a:r>
            <a:r>
              <a:rPr lang="zh-CN" altLang="en-US" sz="3600" b="1" dirty="0">
                <a:solidFill>
                  <a:srgbClr val="FFFF00"/>
                </a:solidFill>
                <a:ea typeface="微软雅黑" panose="020B0503020204020204" pitchFamily="34" charset="-122"/>
              </a:rPr>
              <a:t>众人说：“这是加利利拿撒勒的先知耶稣。”</a:t>
            </a:r>
          </a:p>
          <a:p>
            <a:pPr algn="l">
              <a:lnSpc>
                <a:spcPct val="112000"/>
              </a:lnSpc>
            </a:pPr>
            <a:r>
              <a:rPr lang="en-US" altLang="zh-CN" sz="3600" b="1" dirty="0">
                <a:solidFill>
                  <a:schemeClr val="bg1"/>
                </a:solidFill>
                <a:ea typeface="微软雅黑" panose="020B0503020204020204" pitchFamily="34" charset="-122"/>
              </a:rPr>
              <a:t>So the multitudes said, “This is Jesus, the prophet from Nazareth of Galilee.”</a:t>
            </a:r>
          </a:p>
        </p:txBody>
      </p:sp>
    </p:spTree>
    <p:extLst>
      <p:ext uri="{BB962C8B-B14F-4D97-AF65-F5344CB8AC3E}">
        <p14:creationId xmlns:p14="http://schemas.microsoft.com/office/powerpoint/2010/main" val="1614786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马太福音</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Matthew 27:17</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21-26】</a:t>
            </a:r>
          </a:p>
          <a:p>
            <a:pPr algn="l">
              <a:lnSpc>
                <a:spcPct val="112000"/>
              </a:lnSpc>
            </a:pPr>
            <a:r>
              <a:rPr lang="en-US" altLang="zh-CN" sz="3600" b="1" dirty="0">
                <a:solidFill>
                  <a:srgbClr val="FFFF00"/>
                </a:solidFill>
                <a:ea typeface="微软雅黑" panose="020B0503020204020204" pitchFamily="34" charset="-122"/>
              </a:rPr>
              <a:t>17 </a:t>
            </a:r>
            <a:r>
              <a:rPr lang="zh-CN" altLang="en-US" sz="3600" b="1" dirty="0">
                <a:solidFill>
                  <a:srgbClr val="FFFF00"/>
                </a:solidFill>
                <a:ea typeface="微软雅黑" panose="020B0503020204020204" pitchFamily="34" charset="-122"/>
              </a:rPr>
              <a:t>众人聚集的时候，彼拉多就对他们说：“你们要我释放哪一个给你们？是巴拉巴呢？是称为基督的耶稣呢？” </a:t>
            </a:r>
          </a:p>
          <a:p>
            <a:pPr algn="l">
              <a:lnSpc>
                <a:spcPct val="112000"/>
              </a:lnSpc>
            </a:pPr>
            <a:r>
              <a:rPr lang="en-US" altLang="zh-CN" sz="3600" b="1" dirty="0">
                <a:solidFill>
                  <a:schemeClr val="bg1"/>
                </a:solidFill>
                <a:ea typeface="微软雅黑" panose="020B0503020204020204" pitchFamily="34" charset="-122"/>
              </a:rPr>
              <a:t>Therefore, when they had gathered together, Pilate said to them, “Whom do you want me to release to you? Barabbas, or Jesus who is called Christ?”</a:t>
            </a:r>
          </a:p>
        </p:txBody>
      </p:sp>
    </p:spTree>
    <p:extLst>
      <p:ext uri="{BB962C8B-B14F-4D97-AF65-F5344CB8AC3E}">
        <p14:creationId xmlns:p14="http://schemas.microsoft.com/office/powerpoint/2010/main" val="16147866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马太福音</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Matthew 27:17</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21-26】</a:t>
            </a:r>
          </a:p>
          <a:p>
            <a:pPr algn="l">
              <a:lnSpc>
                <a:spcPct val="112000"/>
              </a:lnSpc>
            </a:pPr>
            <a:r>
              <a:rPr lang="en-US" altLang="zh-CN" sz="3600" b="1" dirty="0">
                <a:solidFill>
                  <a:srgbClr val="FFFF00"/>
                </a:solidFill>
                <a:ea typeface="微软雅黑" panose="020B0503020204020204" pitchFamily="34" charset="-122"/>
              </a:rPr>
              <a:t>21 </a:t>
            </a:r>
            <a:r>
              <a:rPr lang="zh-CN" altLang="en-US" sz="3600" b="1" dirty="0">
                <a:solidFill>
                  <a:srgbClr val="FFFF00"/>
                </a:solidFill>
                <a:ea typeface="微软雅黑" panose="020B0503020204020204" pitchFamily="34" charset="-122"/>
              </a:rPr>
              <a:t>巡抚对众人说：“这两个人，你们要我释放哪一个给你们呢？”他们说：“巴拉巴。”</a:t>
            </a:r>
          </a:p>
          <a:p>
            <a:pPr algn="l">
              <a:lnSpc>
                <a:spcPct val="100000"/>
              </a:lnSpc>
            </a:pPr>
            <a:r>
              <a:rPr lang="en-US" altLang="zh-CN" sz="3600" b="1" dirty="0">
                <a:solidFill>
                  <a:schemeClr val="bg1"/>
                </a:solidFill>
                <a:ea typeface="微软雅黑" panose="020B0503020204020204" pitchFamily="34" charset="-122"/>
              </a:rPr>
              <a:t>The governor answered and said to them, “Which of the two do you want me to release to you?” They said, “Barabbas!”</a:t>
            </a:r>
          </a:p>
          <a:p>
            <a:pPr algn="l">
              <a:lnSpc>
                <a:spcPct val="112000"/>
              </a:lnSpc>
            </a:pPr>
            <a:r>
              <a:rPr lang="en-US" altLang="zh-CN" sz="3600" b="1" dirty="0">
                <a:solidFill>
                  <a:srgbClr val="FFFF00"/>
                </a:solidFill>
                <a:ea typeface="微软雅黑" panose="020B0503020204020204" pitchFamily="34" charset="-122"/>
              </a:rPr>
              <a:t>22 </a:t>
            </a:r>
            <a:r>
              <a:rPr lang="zh-CN" altLang="en-US" sz="3600" b="1" dirty="0">
                <a:solidFill>
                  <a:srgbClr val="FFFF00"/>
                </a:solidFill>
                <a:ea typeface="微软雅黑" panose="020B0503020204020204" pitchFamily="34" charset="-122"/>
              </a:rPr>
              <a:t>彼拉多说：“这样，那称为基督的耶稣，我怎么办祂呢？”他们都说：“把祂钉十字架！” </a:t>
            </a:r>
            <a:r>
              <a:rPr lang="en-US" altLang="zh-CN" sz="3600" b="1" dirty="0">
                <a:solidFill>
                  <a:schemeClr val="bg1"/>
                </a:solidFill>
                <a:ea typeface="微软雅黑" panose="020B0503020204020204" pitchFamily="34" charset="-122"/>
              </a:rPr>
              <a:t>Pilate said to them, “What then shall I do with Jesus who is called Christ?” They all said to him, “Let Him be crucified!”</a:t>
            </a:r>
          </a:p>
        </p:txBody>
      </p:sp>
    </p:spTree>
    <p:extLst>
      <p:ext uri="{BB962C8B-B14F-4D97-AF65-F5344CB8AC3E}">
        <p14:creationId xmlns:p14="http://schemas.microsoft.com/office/powerpoint/2010/main" val="3897226608"/>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13671</TotalTime>
  <Words>3980</Words>
  <Application>Microsoft Office PowerPoint</Application>
  <PresentationFormat>On-screen Show (4:3)</PresentationFormat>
  <Paragraphs>137</Paragraphs>
  <Slides>39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微软雅黑</vt:lpstr>
      <vt:lpstr>Arial</vt:lpstr>
      <vt:lpstr>Calibri</vt:lpstr>
      <vt:lpstr>Calibri Light</vt:lpstr>
      <vt:lpstr>Office 主题</vt:lpstr>
      <vt:lpstr>佳美的脚踪 Beautiful Feet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BCCC_User</cp:lastModifiedBy>
  <cp:revision>1502</cp:revision>
  <dcterms:created xsi:type="dcterms:W3CDTF">2018-02-16T18:09:56Z</dcterms:created>
  <dcterms:modified xsi:type="dcterms:W3CDTF">2026-07-26T18:09:06Z</dcterms:modified>
</cp:coreProperties>
</file>